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0" r:id="rId10"/>
    <p:sldId id="262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2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871FB4-4E02-4A94-AB1F-6B292EADDC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561A61C-EA2A-4499-80D4-AE17B5E8026B}">
      <dgm:prSet/>
      <dgm:spPr/>
      <dgm:t>
        <a:bodyPr/>
        <a:lstStyle/>
        <a:p>
          <a:pPr rtl="0"/>
          <a:r>
            <a:rPr lang="en-US" dirty="0" smtClean="0"/>
            <a:t>Making Connections</a:t>
          </a:r>
          <a:endParaRPr lang="en-US" dirty="0"/>
        </a:p>
      </dgm:t>
    </dgm:pt>
    <dgm:pt modelId="{F3161022-6F28-4A31-AF88-3AA02BDB1031}" type="parTrans" cxnId="{093133D5-2760-468D-AB0D-3DAF2B49AD79}">
      <dgm:prSet/>
      <dgm:spPr/>
      <dgm:t>
        <a:bodyPr/>
        <a:lstStyle/>
        <a:p>
          <a:endParaRPr lang="en-US"/>
        </a:p>
      </dgm:t>
    </dgm:pt>
    <dgm:pt modelId="{33BFFEE4-79E2-4628-8A74-AE563F785EB9}" type="sibTrans" cxnId="{093133D5-2760-468D-AB0D-3DAF2B49AD79}">
      <dgm:prSet/>
      <dgm:spPr/>
      <dgm:t>
        <a:bodyPr/>
        <a:lstStyle/>
        <a:p>
          <a:endParaRPr lang="en-US"/>
        </a:p>
      </dgm:t>
    </dgm:pt>
    <dgm:pt modelId="{3031954A-68FC-40B5-9060-308FEC6AEAB0}" type="pres">
      <dgm:prSet presAssocID="{ED871FB4-4E02-4A94-AB1F-6B292EADDC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0566A3-E744-42B6-9AEC-72119C773816}" type="pres">
      <dgm:prSet presAssocID="{B561A61C-EA2A-4499-80D4-AE17B5E8026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EE1248-3E88-4213-9D97-2E6079A5E330}" type="presOf" srcId="{ED871FB4-4E02-4A94-AB1F-6B292EADDC6F}" destId="{3031954A-68FC-40B5-9060-308FEC6AEAB0}" srcOrd="0" destOrd="0" presId="urn:microsoft.com/office/officeart/2005/8/layout/vList2"/>
    <dgm:cxn modelId="{1E4DD0F6-833B-4EB5-B9C2-4FD3C0C60779}" type="presOf" srcId="{B561A61C-EA2A-4499-80D4-AE17B5E8026B}" destId="{220566A3-E744-42B6-9AEC-72119C773816}" srcOrd="0" destOrd="0" presId="urn:microsoft.com/office/officeart/2005/8/layout/vList2"/>
    <dgm:cxn modelId="{093133D5-2760-468D-AB0D-3DAF2B49AD79}" srcId="{ED871FB4-4E02-4A94-AB1F-6B292EADDC6F}" destId="{B561A61C-EA2A-4499-80D4-AE17B5E8026B}" srcOrd="0" destOrd="0" parTransId="{F3161022-6F28-4A31-AF88-3AA02BDB1031}" sibTransId="{33BFFEE4-79E2-4628-8A74-AE563F785EB9}"/>
    <dgm:cxn modelId="{2CC76B1A-C196-4E99-B8D5-46DD7E2F0357}" type="presParOf" srcId="{3031954A-68FC-40B5-9060-308FEC6AEAB0}" destId="{220566A3-E744-42B6-9AEC-72119C77381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0566A3-E744-42B6-9AEC-72119C773816}">
      <dsp:nvSpPr>
        <dsp:cNvPr id="0" name=""/>
        <dsp:cNvSpPr/>
      </dsp:nvSpPr>
      <dsp:spPr>
        <a:xfrm>
          <a:off x="0" y="21312"/>
          <a:ext cx="7772400" cy="1427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l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smtClean="0"/>
            <a:t>Making Connections</a:t>
          </a:r>
          <a:endParaRPr lang="en-US" sz="6100" kern="1200" dirty="0"/>
        </a:p>
      </dsp:txBody>
      <dsp:txXfrm>
        <a:off x="0" y="21312"/>
        <a:ext cx="7772400" cy="1427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80B0D17D-2647-4266-9487-0CA541A3F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8B10A-B675-4087-9034-9B2183FA19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42850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D3488-233A-4527-AB2B-86B08BC2E4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2854234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9DD91-C94B-4410-B8E2-C31341F4D5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87100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449" y="4406900"/>
            <a:ext cx="679926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5449" y="2906713"/>
            <a:ext cx="679926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CDFB7-BA1E-400C-A6DB-42D5818B1D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0009286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1D494-68BC-407F-AF65-AB0F97113B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6946766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4" y="274638"/>
            <a:ext cx="72294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7324" y="1535113"/>
            <a:ext cx="34575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7324" y="2174875"/>
            <a:ext cx="34671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4925" y="1535113"/>
            <a:ext cx="35718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4925" y="2174875"/>
            <a:ext cx="35718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E3192-E4CE-48D6-A6F2-6D2A272381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955933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38FEF-6213-4598-919E-2C5D33C169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7975712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107C3-E985-4DC2-8886-570CDD1DCD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3871720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273050"/>
            <a:ext cx="403859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6375" y="144462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7DE84-1273-4261-A7F9-101789AAB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1297934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41826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7" y="612775"/>
            <a:ext cx="64087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41826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4E99E-F311-4DF1-948C-EE093CE6CF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7621146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DD1F01D4-9524-4813-B564-656FF752D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990600" y="1066800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267200"/>
            <a:ext cx="4953000" cy="175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Mr. Melendez 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English Class 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Monday, </a:t>
            </a:r>
            <a:r>
              <a:rPr lang="en-US" dirty="0" smtClean="0">
                <a:solidFill>
                  <a:schemeClr val="bg1"/>
                </a:solidFill>
              </a:rPr>
              <a:t>September </a:t>
            </a:r>
            <a:r>
              <a:rPr lang="en-US" dirty="0" smtClean="0">
                <a:solidFill>
                  <a:schemeClr val="bg1"/>
                </a:solidFill>
              </a:rPr>
              <a:t>5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2015</a:t>
            </a:r>
            <a:endParaRPr lang="es-PR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connection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86400" y="2971800"/>
            <a:ext cx="3200400" cy="3038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why connecting to text helps readers: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752599"/>
            <a:ext cx="7010400" cy="4214813"/>
          </a:xfrm>
        </p:spPr>
        <p:txBody>
          <a:bodyPr/>
          <a:lstStyle/>
          <a:p>
            <a:pPr>
              <a:buNone/>
            </a:pPr>
            <a:r>
              <a:rPr lang="en-US" dirty="0"/>
              <a:t>• Readers can see how other readers connected to the reading.</a:t>
            </a:r>
          </a:p>
          <a:p>
            <a:pPr>
              <a:buNone/>
            </a:pPr>
            <a:r>
              <a:rPr lang="en-US" dirty="0"/>
              <a:t>• It forces readers to become actively involved.</a:t>
            </a:r>
          </a:p>
          <a:p>
            <a:pPr>
              <a:buNone/>
            </a:pPr>
            <a:r>
              <a:rPr lang="en-US" dirty="0"/>
              <a:t>• It helps readers remember what they have read and ask questions about the text.</a:t>
            </a: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</a:t>
            </a:r>
            <a:r>
              <a:rPr lang="en-US" dirty="0"/>
              <a:t>statements for students to use as a </a:t>
            </a:r>
            <a:r>
              <a:rPr lang="en-US" dirty="0" smtClean="0"/>
              <a:t>reference: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752599"/>
            <a:ext cx="7010400" cy="4214813"/>
          </a:xfrm>
        </p:spPr>
        <p:txBody>
          <a:bodyPr/>
          <a:lstStyle/>
          <a:p>
            <a:r>
              <a:rPr lang="en-US" dirty="0"/>
              <a:t>This part reminds me of....</a:t>
            </a:r>
          </a:p>
          <a:p>
            <a:r>
              <a:rPr lang="en-US" dirty="0"/>
              <a:t>I felt like...(character) when I....</a:t>
            </a:r>
          </a:p>
          <a:p>
            <a:r>
              <a:rPr lang="en-US" dirty="0"/>
              <a:t>If that happened to me I would....</a:t>
            </a:r>
          </a:p>
          <a:p>
            <a:r>
              <a:rPr lang="en-US" dirty="0"/>
              <a:t>This book reminds me of...(another text) because....</a:t>
            </a:r>
          </a:p>
          <a:p>
            <a:r>
              <a:rPr lang="en-US" dirty="0"/>
              <a:t>I can relate to...(part of text) because one time....</a:t>
            </a:r>
          </a:p>
          <a:p>
            <a:r>
              <a:rPr lang="en-US" dirty="0"/>
              <a:t>Something similar happened to me when....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</a:t>
            </a:r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752599"/>
            <a:ext cx="7010400" cy="4214813"/>
          </a:xfrm>
        </p:spPr>
        <p:txBody>
          <a:bodyPr/>
          <a:lstStyle/>
          <a:p>
            <a:r>
              <a:rPr lang="en-US" dirty="0"/>
              <a:t>Comprehension is “making meaning” of texts. Texts, for the purpose of this </a:t>
            </a:r>
            <a:r>
              <a:rPr lang="en-US" dirty="0" smtClean="0"/>
              <a:t>unit, will include printed, visual</a:t>
            </a:r>
            <a:r>
              <a:rPr lang="en-US" dirty="0"/>
              <a:t>, auditory, digital and multi-media texts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934200" cy="1782762"/>
          </a:xfrm>
        </p:spPr>
        <p:txBody>
          <a:bodyPr>
            <a:normAutofit/>
          </a:bodyPr>
          <a:lstStyle/>
          <a:p>
            <a:r>
              <a:rPr lang="en-US" sz="3600" dirty="0"/>
              <a:t>Students find it difficult to comprehend or make meaning when they </a:t>
            </a:r>
            <a:r>
              <a:rPr lang="en-US" sz="3600" dirty="0" smtClean="0"/>
              <a:t>lack of…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286000"/>
            <a:ext cx="6934200" cy="3840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dirty="0"/>
              <a:t>repertoire of comprehension </a:t>
            </a:r>
            <a:r>
              <a:rPr lang="en-US" sz="2800" dirty="0" smtClean="0"/>
              <a:t>strategies.</a:t>
            </a:r>
            <a:endParaRPr lang="en-US" sz="2800" dirty="0"/>
          </a:p>
          <a:p>
            <a:r>
              <a:rPr lang="en-US" sz="2800" dirty="0"/>
              <a:t>b</a:t>
            </a:r>
            <a:r>
              <a:rPr lang="en-US" sz="2800" dirty="0" smtClean="0"/>
              <a:t>ackground </a:t>
            </a:r>
            <a:r>
              <a:rPr lang="en-US" sz="2800" dirty="0"/>
              <a:t>knowledge of the </a:t>
            </a:r>
            <a:r>
              <a:rPr lang="en-US" sz="2800" dirty="0" smtClean="0"/>
              <a:t>content.</a:t>
            </a:r>
            <a:endParaRPr lang="en-US" sz="2800" dirty="0"/>
          </a:p>
          <a:p>
            <a:r>
              <a:rPr lang="en-US" sz="2800" dirty="0"/>
              <a:t>k</a:t>
            </a:r>
            <a:r>
              <a:rPr lang="en-US" sz="2800" dirty="0" smtClean="0"/>
              <a:t>nowledge </a:t>
            </a:r>
            <a:r>
              <a:rPr lang="en-US" sz="2800" dirty="0"/>
              <a:t>of the structures and features of the </a:t>
            </a:r>
            <a:r>
              <a:rPr lang="en-US" sz="2800" dirty="0" smtClean="0"/>
              <a:t>text.</a:t>
            </a:r>
            <a:endParaRPr lang="en-US" sz="2800" dirty="0"/>
          </a:p>
          <a:p>
            <a:r>
              <a:rPr lang="en-US" sz="2800" dirty="0"/>
              <a:t>a</a:t>
            </a:r>
            <a:r>
              <a:rPr lang="en-US" sz="2800" dirty="0" smtClean="0"/>
              <a:t> </a:t>
            </a:r>
            <a:r>
              <a:rPr lang="en-US" sz="2800" dirty="0"/>
              <a:t>purpose for engaging with the </a:t>
            </a:r>
            <a:r>
              <a:rPr lang="en-US" sz="2800" dirty="0" smtClean="0"/>
              <a:t>text.</a:t>
            </a:r>
            <a:endParaRPr lang="en-US" sz="2800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934200" cy="10969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Types of connections: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76400"/>
            <a:ext cx="6705600" cy="4449763"/>
          </a:xfrm>
        </p:spPr>
        <p:txBody>
          <a:bodyPr/>
          <a:lstStyle/>
          <a:p>
            <a:r>
              <a:rPr lang="en-US" dirty="0" smtClean="0"/>
              <a:t>Making Connections is a strategy that can assist in making  meaning from a text.</a:t>
            </a:r>
          </a:p>
          <a:p>
            <a:r>
              <a:rPr lang="en-US" dirty="0"/>
              <a:t>Students can </a:t>
            </a:r>
            <a:r>
              <a:rPr lang="en-US" dirty="0" smtClean="0"/>
              <a:t>make </a:t>
            </a:r>
            <a:r>
              <a:rPr lang="en-US" dirty="0"/>
              <a:t>connections </a:t>
            </a:r>
            <a:r>
              <a:rPr lang="en-US" dirty="0" smtClean="0"/>
              <a:t>between: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b="1" dirty="0" smtClean="0"/>
              <a:t>Text to </a:t>
            </a:r>
            <a:r>
              <a:rPr lang="en-US" b="1" dirty="0"/>
              <a:t>self</a:t>
            </a:r>
          </a:p>
          <a:p>
            <a:pPr>
              <a:buNone/>
            </a:pPr>
            <a:r>
              <a:rPr lang="en-US" b="1" dirty="0" smtClean="0"/>
              <a:t>				Text to </a:t>
            </a:r>
            <a:r>
              <a:rPr lang="en-US" b="1" dirty="0"/>
              <a:t>text</a:t>
            </a:r>
          </a:p>
          <a:p>
            <a:pPr>
              <a:buNone/>
            </a:pPr>
            <a:r>
              <a:rPr lang="en-US" b="1" dirty="0" smtClean="0"/>
              <a:t>				Text to </a:t>
            </a:r>
            <a:r>
              <a:rPr lang="en-US" b="1" dirty="0"/>
              <a:t>world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Text to self connections: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Text-to-self connections are highly personal connections that a reader makes between a piece of reading material and </a:t>
            </a:r>
            <a:r>
              <a:rPr lang="en-US" dirty="0" smtClean="0"/>
              <a:t>the reader’s </a:t>
            </a:r>
            <a:r>
              <a:rPr lang="en-US" dirty="0"/>
              <a:t>own experiences or life.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example of a text-to-self connection might be, "This story reminds me of a vacation we </a:t>
            </a:r>
            <a:r>
              <a:rPr lang="en-US" dirty="0" smtClean="0"/>
              <a:t>took to </a:t>
            </a:r>
            <a:r>
              <a:rPr lang="en-US" dirty="0"/>
              <a:t>my grandfather’s farm."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Text to text connections: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Sometimes when reading, readers are reminded of other things that they have read, other books by the same author, </a:t>
            </a:r>
            <a:r>
              <a:rPr lang="en-US" dirty="0" smtClean="0"/>
              <a:t>stories from </a:t>
            </a:r>
            <a:r>
              <a:rPr lang="en-US" dirty="0"/>
              <a:t>a similar genre, or perhaps on the same topic.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types of connections are text-to-text connections. </a:t>
            </a:r>
            <a:endParaRPr lang="en-US" dirty="0" smtClean="0"/>
          </a:p>
          <a:p>
            <a:r>
              <a:rPr lang="en-US" dirty="0" smtClean="0"/>
              <a:t>Readers gain insight </a:t>
            </a:r>
            <a:r>
              <a:rPr lang="en-US" dirty="0"/>
              <a:t>during reading by thinking about how the information they are reading connects to other familiar text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“This </a:t>
            </a:r>
            <a:r>
              <a:rPr lang="en-US" dirty="0" smtClean="0"/>
              <a:t>character has </a:t>
            </a:r>
            <a:r>
              <a:rPr lang="en-US" dirty="0"/>
              <a:t>the same problem that I read about in a story last year,” would be an example of a text-to-text connection.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Text to world connections: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71600"/>
            <a:ext cx="6934200" cy="4754563"/>
          </a:xfrm>
        </p:spPr>
        <p:txBody>
          <a:bodyPr>
            <a:normAutofit/>
          </a:bodyPr>
          <a:lstStyle/>
          <a:p>
            <a:r>
              <a:rPr lang="en-US" dirty="0"/>
              <a:t>Text-to-world connections are the larger connections that a reader brings to a reading situation.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all have ideas about </a:t>
            </a:r>
            <a:r>
              <a:rPr lang="en-US" dirty="0" smtClean="0"/>
              <a:t>how the </a:t>
            </a:r>
            <a:r>
              <a:rPr lang="en-US" dirty="0"/>
              <a:t>world works that goes far beyond our own personal experiences.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learn about things through television, </a:t>
            </a:r>
            <a:r>
              <a:rPr lang="en-US" dirty="0" smtClean="0"/>
              <a:t>movies, magazines</a:t>
            </a:r>
            <a:r>
              <a:rPr lang="en-US" dirty="0"/>
              <a:t>, and newspapers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Text to world connections: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752600"/>
            <a:ext cx="6172200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Often it is the text-to-world connections that teachers are trying to enhance when they teach lessons in science, social studies, and literature. </a:t>
            </a:r>
          </a:p>
          <a:p>
            <a:r>
              <a:rPr lang="en-US" dirty="0" smtClean="0"/>
              <a:t>An example of a text-to-world connection would be when a reader says, "I saw a program on television that talked about things described in this article."</a:t>
            </a: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</a:t>
            </a:r>
            <a:r>
              <a:rPr lang="en-US" dirty="0"/>
              <a:t>why connecting to text helps readers: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752600"/>
            <a:ext cx="70104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• It helps readers understand how characters feel and the motivation behind their actions.</a:t>
            </a:r>
          </a:p>
          <a:p>
            <a:pPr>
              <a:buNone/>
            </a:pPr>
            <a:r>
              <a:rPr lang="en-US" dirty="0"/>
              <a:t>• It helps readers have a clearer picture in their head as they read thus making the reader more engaged.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It keeps the reader from becoming bored while reading.</a:t>
            </a:r>
          </a:p>
          <a:p>
            <a:pPr>
              <a:buNone/>
            </a:pPr>
            <a:r>
              <a:rPr lang="en-US" dirty="0"/>
              <a:t>• It sets a purpose for reading and keeps the reader focused.</a:t>
            </a: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01158951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 ppt templ</Template>
  <TotalTime>105</TotalTime>
  <Words>551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01158951</vt:lpstr>
      <vt:lpstr>Slide 1</vt:lpstr>
      <vt:lpstr>Making Connections</vt:lpstr>
      <vt:lpstr>Students find it difficult to comprehend or make meaning when they lack of…</vt:lpstr>
      <vt:lpstr>Types of connections:</vt:lpstr>
      <vt:lpstr>Text to self connections:</vt:lpstr>
      <vt:lpstr>Text to text connections:</vt:lpstr>
      <vt:lpstr>Text to world connections:</vt:lpstr>
      <vt:lpstr>Text to world connections:</vt:lpstr>
      <vt:lpstr>Reasons why connecting to text helps readers:</vt:lpstr>
      <vt:lpstr>Reasons why connecting to text helps readers:</vt:lpstr>
      <vt:lpstr>Connecting statements for students to use as a reference: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</cp:revision>
  <dcterms:created xsi:type="dcterms:W3CDTF">2014-03-24T00:23:55Z</dcterms:created>
  <dcterms:modified xsi:type="dcterms:W3CDTF">2015-10-06T00:16:35Z</dcterms:modified>
</cp:coreProperties>
</file>