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Lst>
  <p:sldSz cx="9144000" cy="6858000" type="screen4x3"/>
  <p:notesSz cx="6858000" cy="9144000"/>
  <p:defaultTextStyle>
    <a:defPPr>
      <a:defRPr lang="es-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538" y="-8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9144" y="6053328"/>
            <a:ext cx="2249424"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2359152" y="6044184"/>
            <a:ext cx="6784848"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2362200" y="4038600"/>
            <a:ext cx="6477000" cy="1828800"/>
          </a:xfrm>
        </p:spPr>
        <p:txBody>
          <a:bodyPr anchor="b"/>
          <a:lstStyle>
            <a:lvl1pPr>
              <a:defRPr cap="all" baseline="0"/>
            </a:lvl1pPr>
          </a:lstStyle>
          <a:p>
            <a:r>
              <a:rPr kumimoji="0" lang="en-US" smtClean="0"/>
              <a:t>Click to edit Master title style</a:t>
            </a:r>
            <a:endParaRPr kumimoji="0" lang="en-US"/>
          </a:p>
        </p:txBody>
      </p:sp>
      <p:sp>
        <p:nvSpPr>
          <p:cNvPr id="9" name="Subtitle 8"/>
          <p:cNvSpPr>
            <a:spLocks noGrp="1"/>
          </p:cNvSpPr>
          <p:nvPr>
            <p:ph type="subTitle" idx="1"/>
          </p:nvPr>
        </p:nvSpPr>
        <p:spPr>
          <a:xfrm>
            <a:off x="2362200" y="6050037"/>
            <a:ext cx="67056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76200" y="6068699"/>
            <a:ext cx="2057400" cy="685800"/>
          </a:xfrm>
        </p:spPr>
        <p:txBody>
          <a:bodyPr>
            <a:noAutofit/>
          </a:bodyPr>
          <a:lstStyle>
            <a:lvl1pPr algn="ctr">
              <a:defRPr sz="2000">
                <a:solidFill>
                  <a:srgbClr val="FFFFFF"/>
                </a:solidFill>
              </a:defRPr>
            </a:lvl1pPr>
          </a:lstStyle>
          <a:p>
            <a:fld id="{759F8C7E-C511-4953-81C7-0384B05C0A8A}" type="datetimeFigureOut">
              <a:rPr lang="es-PR" smtClean="0"/>
              <a:pPr/>
              <a:t>03/11/2015</a:t>
            </a:fld>
            <a:endParaRPr lang="es-PR"/>
          </a:p>
        </p:txBody>
      </p:sp>
      <p:sp>
        <p:nvSpPr>
          <p:cNvPr id="17" name="Footer Placeholder 16"/>
          <p:cNvSpPr>
            <a:spLocks noGrp="1"/>
          </p:cNvSpPr>
          <p:nvPr>
            <p:ph type="ftr" sz="quarter" idx="11"/>
          </p:nvPr>
        </p:nvSpPr>
        <p:spPr>
          <a:xfrm>
            <a:off x="2085393" y="236538"/>
            <a:ext cx="5867400" cy="365125"/>
          </a:xfrm>
        </p:spPr>
        <p:txBody>
          <a:bodyPr/>
          <a:lstStyle>
            <a:lvl1pPr algn="r">
              <a:defRPr>
                <a:solidFill>
                  <a:schemeClr val="tx2"/>
                </a:solidFill>
              </a:defRPr>
            </a:lvl1pPr>
          </a:lstStyle>
          <a:p>
            <a:endParaRPr lang="es-PR"/>
          </a:p>
        </p:txBody>
      </p:sp>
      <p:sp>
        <p:nvSpPr>
          <p:cNvPr id="29" name="Slide Number Placeholder 28"/>
          <p:cNvSpPr>
            <a:spLocks noGrp="1"/>
          </p:cNvSpPr>
          <p:nvPr>
            <p:ph type="sldNum" sz="quarter" idx="12"/>
          </p:nvPr>
        </p:nvSpPr>
        <p:spPr>
          <a:xfrm>
            <a:off x="8001000" y="228600"/>
            <a:ext cx="838200" cy="381000"/>
          </a:xfrm>
        </p:spPr>
        <p:txBody>
          <a:bodyPr/>
          <a:lstStyle>
            <a:lvl1pPr>
              <a:defRPr>
                <a:solidFill>
                  <a:schemeClr val="tx2"/>
                </a:solidFill>
              </a:defRPr>
            </a:lvl1pPr>
          </a:lstStyle>
          <a:p>
            <a:fld id="{17464938-F3B7-482B-88A5-F3136355DC1C}" type="slidenum">
              <a:rPr lang="es-PR" smtClean="0"/>
              <a:pPr/>
              <a:t>‹#›</a:t>
            </a:fld>
            <a:endParaRPr lang="es-P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p>
            <a:fld id="{17464938-F3B7-482B-88A5-F3136355DC1C}" type="slidenum">
              <a:rPr lang="es-PR" smtClean="0"/>
              <a:pPr/>
              <a:t>‹#›</a:t>
            </a:fld>
            <a:endParaRPr lang="es-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53200" y="609600"/>
            <a:ext cx="2057400" cy="55165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609600"/>
            <a:ext cx="5562600" cy="5516564"/>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6553200" y="6248402"/>
            <a:ext cx="2209800" cy="365125"/>
          </a:xfrm>
        </p:spPr>
        <p:txBody>
          <a:bodyPr/>
          <a:lstStyle/>
          <a:p>
            <a:fld id="{759F8C7E-C511-4953-81C7-0384B05C0A8A}" type="datetimeFigureOut">
              <a:rPr lang="es-PR" smtClean="0"/>
              <a:pPr/>
              <a:t>03/11/2015</a:t>
            </a:fld>
            <a:endParaRPr lang="es-PR"/>
          </a:p>
        </p:txBody>
      </p:sp>
      <p:sp>
        <p:nvSpPr>
          <p:cNvPr id="5" name="Footer Placeholder 4"/>
          <p:cNvSpPr>
            <a:spLocks noGrp="1"/>
          </p:cNvSpPr>
          <p:nvPr>
            <p:ph type="ftr" sz="quarter" idx="11"/>
          </p:nvPr>
        </p:nvSpPr>
        <p:spPr>
          <a:xfrm>
            <a:off x="457201" y="6248207"/>
            <a:ext cx="5573483" cy="365125"/>
          </a:xfrm>
        </p:spPr>
        <p:txBody>
          <a:bodyPr/>
          <a:lstStyle/>
          <a:p>
            <a:endParaRPr lang="es-PR"/>
          </a:p>
        </p:txBody>
      </p:sp>
      <p:sp>
        <p:nvSpPr>
          <p:cNvPr id="7" name="Rectangle 6"/>
          <p:cNvSpPr/>
          <p:nvPr/>
        </p:nvSpPr>
        <p:spPr bwMode="white">
          <a:xfrm>
            <a:off x="6096318" y="0"/>
            <a:ext cx="32004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6142038" y="609600"/>
            <a:ext cx="2286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6142038" y="0"/>
            <a:ext cx="2286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5989638" y="144462"/>
            <a:ext cx="533400" cy="244476"/>
          </a:xfrm>
        </p:spPr>
        <p:txBody>
          <a:bodyPr/>
          <a:lstStyle/>
          <a:p>
            <a:fld id="{17464938-F3B7-482B-88A5-F3136355DC1C}" type="slidenum">
              <a:rPr lang="es-PR" smtClean="0"/>
              <a:pPr/>
              <a:t>‹#›</a:t>
            </a:fld>
            <a:endParaRPr lang="es-PR"/>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12648" y="228600"/>
            <a:ext cx="8153400" cy="990600"/>
          </a:xfrm>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5" name="Footer Placeholder 4"/>
          <p:cNvSpPr>
            <a:spLocks noGrp="1"/>
          </p:cNvSpPr>
          <p:nvPr>
            <p:ph type="ftr" sz="quarter" idx="11"/>
          </p:nvPr>
        </p:nvSpPr>
        <p:spPr/>
        <p:txBody>
          <a:bodyPr/>
          <a:lstStyle/>
          <a:p>
            <a:endParaRPr lang="es-PR"/>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17464938-F3B7-482B-88A5-F3136355DC1C}" type="slidenum">
              <a:rPr lang="es-PR" smtClean="0"/>
              <a:pPr/>
              <a:t>‹#›</a:t>
            </a:fld>
            <a:endParaRPr lang="es-PR"/>
          </a:p>
        </p:txBody>
      </p:sp>
      <p:sp>
        <p:nvSpPr>
          <p:cNvPr id="8" name="Content Placeholder 7"/>
          <p:cNvSpPr>
            <a:spLocks noGrp="1"/>
          </p:cNvSpPr>
          <p:nvPr>
            <p:ph sz="quarter" idx="1"/>
          </p:nvPr>
        </p:nvSpPr>
        <p:spPr>
          <a:xfrm>
            <a:off x="612648" y="1600200"/>
            <a:ext cx="8153400" cy="44958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371600" y="2743200"/>
            <a:ext cx="7123113"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7" name="Rectangle 6"/>
          <p:cNvSpPr/>
          <p:nvPr/>
        </p:nvSpPr>
        <p:spPr bwMode="white">
          <a:xfrm>
            <a:off x="0" y="1524000"/>
            <a:ext cx="9144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2954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371600" y="1600200"/>
            <a:ext cx="77724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371600" y="1600200"/>
            <a:ext cx="7620000" cy="990600"/>
          </a:xfrm>
        </p:spPr>
        <p:txBody>
          <a:bodyPr/>
          <a:lstStyle>
            <a:lvl1pPr algn="l">
              <a:buNone/>
              <a:defRPr sz="4400" b="0" cap="none">
                <a:solidFill>
                  <a:srgbClr val="FFFFFF"/>
                </a:solidFill>
              </a:defRPr>
            </a:lvl1p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13" name="Slide Number Placeholder 12"/>
          <p:cNvSpPr>
            <a:spLocks noGrp="1"/>
          </p:cNvSpPr>
          <p:nvPr>
            <p:ph type="sldNum" sz="quarter" idx="11"/>
          </p:nvPr>
        </p:nvSpPr>
        <p:spPr>
          <a:xfrm>
            <a:off x="0" y="1752600"/>
            <a:ext cx="1295400" cy="701676"/>
          </a:xfrm>
        </p:spPr>
        <p:txBody>
          <a:bodyPr>
            <a:noAutofit/>
          </a:bodyPr>
          <a:lstStyle>
            <a:lvl1pPr>
              <a:defRPr sz="2400">
                <a:solidFill>
                  <a:srgbClr val="FFFFFF"/>
                </a:solidFill>
              </a:defRPr>
            </a:lvl1pPr>
          </a:lstStyle>
          <a:p>
            <a:fld id="{17464938-F3B7-482B-88A5-F3136355DC1C}" type="slidenum">
              <a:rPr lang="es-PR" smtClean="0"/>
              <a:pPr/>
              <a:t>‹#›</a:t>
            </a:fld>
            <a:endParaRPr lang="es-PR"/>
          </a:p>
        </p:txBody>
      </p:sp>
      <p:sp>
        <p:nvSpPr>
          <p:cNvPr id="14" name="Footer Placeholder 13"/>
          <p:cNvSpPr>
            <a:spLocks noGrp="1"/>
          </p:cNvSpPr>
          <p:nvPr>
            <p:ph type="ftr" sz="quarter" idx="12"/>
          </p:nvPr>
        </p:nvSpPr>
        <p:spPr/>
        <p:txBody>
          <a:bodyPr/>
          <a:lstStyle/>
          <a:p>
            <a:endParaRPr lang="es-PR"/>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9" name="Content Placeholder 8"/>
          <p:cNvSpPr>
            <a:spLocks noGrp="1"/>
          </p:cNvSpPr>
          <p:nvPr>
            <p:ph sz="quarter" idx="1"/>
          </p:nvPr>
        </p:nvSpPr>
        <p:spPr>
          <a:xfrm>
            <a:off x="609600"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844901" y="1589567"/>
            <a:ext cx="38862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8" name="Date Placeholder 7"/>
          <p:cNvSpPr>
            <a:spLocks noGrp="1"/>
          </p:cNvSpPr>
          <p:nvPr>
            <p:ph type="dt" sz="half" idx="15"/>
          </p:nvPr>
        </p:nvSpPr>
        <p:spPr/>
        <p:txBody>
          <a:bodyPr rtlCol="0"/>
          <a:lstStyle/>
          <a:p>
            <a:fld id="{759F8C7E-C511-4953-81C7-0384B05C0A8A}" type="datetimeFigureOut">
              <a:rPr lang="es-PR" smtClean="0"/>
              <a:pPr/>
              <a:t>03/11/2015</a:t>
            </a:fld>
            <a:endParaRPr lang="es-PR"/>
          </a:p>
        </p:txBody>
      </p:sp>
      <p:sp>
        <p:nvSpPr>
          <p:cNvPr id="10" name="Slide Number Placeholder 9"/>
          <p:cNvSpPr>
            <a:spLocks noGrp="1"/>
          </p:cNvSpPr>
          <p:nvPr>
            <p:ph type="sldNum" sz="quarter" idx="16"/>
          </p:nvPr>
        </p:nvSpPr>
        <p:spPr/>
        <p:txBody>
          <a:bodyPr rtlCol="0"/>
          <a:lstStyle/>
          <a:p>
            <a:fld id="{17464938-F3B7-482B-88A5-F3136355DC1C}" type="slidenum">
              <a:rPr lang="es-PR" smtClean="0"/>
              <a:pPr/>
              <a:t>‹#›</a:t>
            </a:fld>
            <a:endParaRPr lang="es-PR"/>
          </a:p>
        </p:txBody>
      </p:sp>
      <p:sp>
        <p:nvSpPr>
          <p:cNvPr id="12" name="Footer Placeholder 11"/>
          <p:cNvSpPr>
            <a:spLocks noGrp="1"/>
          </p:cNvSpPr>
          <p:nvPr>
            <p:ph type="ftr" sz="quarter" idx="17"/>
          </p:nvPr>
        </p:nvSpPr>
        <p:spPr/>
        <p:txBody>
          <a:bodyPr rtlCol="0"/>
          <a:lstStyle/>
          <a:p>
            <a:endParaRPr lang="es-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33400" y="273050"/>
            <a:ext cx="8153400" cy="869950"/>
          </a:xfrm>
        </p:spPr>
        <p:txBody>
          <a:bodyPr anchor="ctr"/>
          <a:lstStyle>
            <a:lvl1pPr>
              <a:defRPr/>
            </a:lvl1pPr>
          </a:lstStyle>
          <a:p>
            <a:r>
              <a:rPr kumimoji="0" lang="en-US" smtClean="0"/>
              <a:t>Click to edit Master title style</a:t>
            </a:r>
            <a:endParaRPr kumimoji="0" lang="en-US"/>
          </a:p>
        </p:txBody>
      </p:sp>
      <p:sp>
        <p:nvSpPr>
          <p:cNvPr id="11" name="Content Placeholder 10"/>
          <p:cNvSpPr>
            <a:spLocks noGrp="1"/>
          </p:cNvSpPr>
          <p:nvPr>
            <p:ph sz="quarter" idx="2"/>
          </p:nvPr>
        </p:nvSpPr>
        <p:spPr>
          <a:xfrm>
            <a:off x="609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800600" y="2438400"/>
            <a:ext cx="3886200" cy="35814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5"/>
          </p:nvPr>
        </p:nvSpPr>
        <p:spPr/>
        <p:txBody>
          <a:bodyPr rtlCol="0"/>
          <a:lstStyle/>
          <a:p>
            <a:fld id="{759F8C7E-C511-4953-81C7-0384B05C0A8A}" type="datetimeFigureOut">
              <a:rPr lang="es-PR" smtClean="0"/>
              <a:pPr/>
              <a:t>03/11/2015</a:t>
            </a:fld>
            <a:endParaRPr lang="es-PR"/>
          </a:p>
        </p:txBody>
      </p:sp>
      <p:sp>
        <p:nvSpPr>
          <p:cNvPr id="12" name="Slide Number Placeholder 11"/>
          <p:cNvSpPr>
            <a:spLocks noGrp="1"/>
          </p:cNvSpPr>
          <p:nvPr>
            <p:ph type="sldNum" sz="quarter" idx="16"/>
          </p:nvPr>
        </p:nvSpPr>
        <p:spPr/>
        <p:txBody>
          <a:bodyPr rtlCol="0"/>
          <a:lstStyle/>
          <a:p>
            <a:fld id="{17464938-F3B7-482B-88A5-F3136355DC1C}" type="slidenum">
              <a:rPr lang="es-PR" smtClean="0"/>
              <a:pPr/>
              <a:t>‹#›</a:t>
            </a:fld>
            <a:endParaRPr lang="es-PR"/>
          </a:p>
        </p:txBody>
      </p:sp>
      <p:sp>
        <p:nvSpPr>
          <p:cNvPr id="14" name="Footer Placeholder 13"/>
          <p:cNvSpPr>
            <a:spLocks noGrp="1"/>
          </p:cNvSpPr>
          <p:nvPr>
            <p:ph type="ftr" sz="quarter" idx="17"/>
          </p:nvPr>
        </p:nvSpPr>
        <p:spPr/>
        <p:txBody>
          <a:bodyPr rtlCol="0"/>
          <a:lstStyle/>
          <a:p>
            <a:endParaRPr lang="es-PR"/>
          </a:p>
        </p:txBody>
      </p:sp>
      <p:sp>
        <p:nvSpPr>
          <p:cNvPr id="16" name="Text Placeholder 15"/>
          <p:cNvSpPr>
            <a:spLocks noGrp="1"/>
          </p:cNvSpPr>
          <p:nvPr>
            <p:ph type="body" sz="quarter" idx="1"/>
          </p:nvPr>
        </p:nvSpPr>
        <p:spPr>
          <a:xfrm>
            <a:off x="609600" y="1752600"/>
            <a:ext cx="38862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5" name="Text Placeholder 14"/>
          <p:cNvSpPr>
            <a:spLocks noGrp="1"/>
          </p:cNvSpPr>
          <p:nvPr>
            <p:ph type="body" sz="quarter" idx="3"/>
          </p:nvPr>
        </p:nvSpPr>
        <p:spPr>
          <a:xfrm>
            <a:off x="4800600" y="1752600"/>
            <a:ext cx="38862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4" name="Footer Placeholder 3"/>
          <p:cNvSpPr>
            <a:spLocks noGrp="1"/>
          </p:cNvSpPr>
          <p:nvPr>
            <p:ph type="ftr" sz="quarter" idx="11"/>
          </p:nvPr>
        </p:nvSpPr>
        <p:spPr/>
        <p:txBody>
          <a:bodyPr/>
          <a:lstStyle/>
          <a:p>
            <a:endParaRPr lang="es-PR"/>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17464938-F3B7-482B-88A5-F3136355DC1C}" type="slidenum">
              <a:rPr lang="es-PR" smtClean="0"/>
              <a:pPr/>
              <a:t>‹#›</a:t>
            </a:fld>
            <a:endParaRPr lang="es-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3" name="Footer Placeholder 2"/>
          <p:cNvSpPr>
            <a:spLocks noGrp="1"/>
          </p:cNvSpPr>
          <p:nvPr>
            <p:ph type="ftr" sz="quarter" idx="11"/>
          </p:nvPr>
        </p:nvSpPr>
        <p:spPr/>
        <p:txBody>
          <a:bodyPr/>
          <a:lstStyle/>
          <a:p>
            <a:endParaRPr lang="es-PR"/>
          </a:p>
        </p:txBody>
      </p:sp>
      <p:sp>
        <p:nvSpPr>
          <p:cNvPr id="4" name="Slide Number Placeholder 3"/>
          <p:cNvSpPr>
            <a:spLocks noGrp="1"/>
          </p:cNvSpPr>
          <p:nvPr>
            <p:ph type="sldNum" sz="quarter" idx="12"/>
          </p:nvPr>
        </p:nvSpPr>
        <p:spPr>
          <a:xfrm>
            <a:off x="0" y="6248400"/>
            <a:ext cx="533400" cy="381000"/>
          </a:xfrm>
        </p:spPr>
        <p:txBody>
          <a:bodyPr/>
          <a:lstStyle>
            <a:lvl1pPr>
              <a:defRPr>
                <a:solidFill>
                  <a:schemeClr val="tx2"/>
                </a:solidFill>
              </a:defRPr>
            </a:lvl1pPr>
          </a:lstStyle>
          <a:p>
            <a:fld id="{17464938-F3B7-482B-88A5-F3136355DC1C}" type="slidenum">
              <a:rPr lang="es-PR" smtClean="0"/>
              <a:pPr/>
              <a:t>‹#›</a:t>
            </a:fld>
            <a:endParaRPr lang="es-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3050"/>
            <a:ext cx="8077200" cy="869950"/>
          </a:xfrm>
        </p:spPr>
        <p:txBody>
          <a:bodyPr anchor="ctr"/>
          <a:lstStyle>
            <a:lvl1pPr algn="l">
              <a:buNone/>
              <a:defRPr sz="4400" b="0"/>
            </a:lvl1p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759F8C7E-C511-4953-81C7-0384B05C0A8A}" type="datetimeFigureOut">
              <a:rPr lang="es-PR" smtClean="0"/>
              <a:pPr/>
              <a:t>03/11/2015</a:t>
            </a:fld>
            <a:endParaRPr lang="es-PR"/>
          </a:p>
        </p:txBody>
      </p:sp>
      <p:sp>
        <p:nvSpPr>
          <p:cNvPr id="6" name="Footer Placeholder 5"/>
          <p:cNvSpPr>
            <a:spLocks noGrp="1"/>
          </p:cNvSpPr>
          <p:nvPr>
            <p:ph type="ftr" sz="quarter" idx="11"/>
          </p:nvPr>
        </p:nvSpPr>
        <p:spPr/>
        <p:txBody>
          <a:bodyPr/>
          <a:lstStyle/>
          <a:p>
            <a:endParaRPr lang="es-PR"/>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17464938-F3B7-482B-88A5-F3136355DC1C}" type="slidenum">
              <a:rPr lang="es-PR" smtClean="0"/>
              <a:pPr/>
              <a:t>‹#›</a:t>
            </a:fld>
            <a:endParaRPr lang="es-PR"/>
          </a:p>
        </p:txBody>
      </p:sp>
      <p:sp>
        <p:nvSpPr>
          <p:cNvPr id="3" name="Text Placeholder 2"/>
          <p:cNvSpPr>
            <a:spLocks noGrp="1"/>
          </p:cNvSpPr>
          <p:nvPr>
            <p:ph type="body" idx="2"/>
          </p:nvPr>
        </p:nvSpPr>
        <p:spPr>
          <a:xfrm>
            <a:off x="609600" y="1752600"/>
            <a:ext cx="16002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9" name="Content Placeholder 8"/>
          <p:cNvSpPr>
            <a:spLocks noGrp="1"/>
          </p:cNvSpPr>
          <p:nvPr>
            <p:ph sz="quarter" idx="1"/>
          </p:nvPr>
        </p:nvSpPr>
        <p:spPr>
          <a:xfrm>
            <a:off x="2362200" y="1752600"/>
            <a:ext cx="6400800" cy="4419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600200" y="5486400"/>
            <a:ext cx="73152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8" name="Rectangle 7"/>
          <p:cNvSpPr/>
          <p:nvPr/>
        </p:nvSpPr>
        <p:spPr bwMode="white">
          <a:xfrm>
            <a:off x="-9144" y="4572000"/>
            <a:ext cx="9144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9144" y="4663440"/>
            <a:ext cx="146304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545336" y="4654296"/>
            <a:ext cx="75986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600200" y="4648200"/>
            <a:ext cx="7315200" cy="685800"/>
          </a:xfrm>
        </p:spPr>
        <p:txBody>
          <a:bodyPr anchor="ctr"/>
          <a:lstStyle>
            <a:lvl1pPr algn="l">
              <a:buNone/>
              <a:defRPr sz="2800" b="0">
                <a:solidFill>
                  <a:srgbClr val="FFFFFF"/>
                </a:solidFill>
              </a:defRPr>
            </a:lvl1pPr>
          </a:lstStyle>
          <a:p>
            <a:r>
              <a:rPr kumimoji="0" lang="en-US" smtClean="0"/>
              <a:t>Click to edit Master title style</a:t>
            </a:r>
            <a:endParaRPr kumimoji="0" lang="en-US"/>
          </a:p>
        </p:txBody>
      </p:sp>
      <p:sp>
        <p:nvSpPr>
          <p:cNvPr id="11" name="Rectangle 10"/>
          <p:cNvSpPr/>
          <p:nvPr/>
        </p:nvSpPr>
        <p:spPr bwMode="white">
          <a:xfrm>
            <a:off x="1447800" y="0"/>
            <a:ext cx="100584"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6248400" y="6248400"/>
            <a:ext cx="2667000" cy="365125"/>
          </a:xfrm>
        </p:spPr>
        <p:txBody>
          <a:bodyPr rtlCol="0"/>
          <a:lstStyle/>
          <a:p>
            <a:fld id="{759F8C7E-C511-4953-81C7-0384B05C0A8A}" type="datetimeFigureOut">
              <a:rPr lang="es-PR" smtClean="0"/>
              <a:pPr/>
              <a:t>03/11/2015</a:t>
            </a:fld>
            <a:endParaRPr lang="es-PR"/>
          </a:p>
        </p:txBody>
      </p:sp>
      <p:sp>
        <p:nvSpPr>
          <p:cNvPr id="13" name="Slide Number Placeholder 12"/>
          <p:cNvSpPr>
            <a:spLocks noGrp="1"/>
          </p:cNvSpPr>
          <p:nvPr>
            <p:ph type="sldNum" sz="quarter" idx="11"/>
          </p:nvPr>
        </p:nvSpPr>
        <p:spPr>
          <a:xfrm>
            <a:off x="0" y="4667249"/>
            <a:ext cx="1447800" cy="663578"/>
          </a:xfrm>
        </p:spPr>
        <p:txBody>
          <a:bodyPr rtlCol="0"/>
          <a:lstStyle>
            <a:lvl1pPr>
              <a:defRPr sz="2800"/>
            </a:lvl1pPr>
          </a:lstStyle>
          <a:p>
            <a:fld id="{17464938-F3B7-482B-88A5-F3136355DC1C}" type="slidenum">
              <a:rPr lang="es-PR" smtClean="0"/>
              <a:pPr/>
              <a:t>‹#›</a:t>
            </a:fld>
            <a:endParaRPr lang="es-PR"/>
          </a:p>
        </p:txBody>
      </p:sp>
      <p:sp>
        <p:nvSpPr>
          <p:cNvPr id="14" name="Footer Placeholder 13"/>
          <p:cNvSpPr>
            <a:spLocks noGrp="1"/>
          </p:cNvSpPr>
          <p:nvPr>
            <p:ph type="ftr" sz="quarter" idx="12"/>
          </p:nvPr>
        </p:nvSpPr>
        <p:spPr>
          <a:xfrm>
            <a:off x="1600200" y="6248206"/>
            <a:ext cx="4572000" cy="365125"/>
          </a:xfrm>
        </p:spPr>
        <p:txBody>
          <a:bodyPr rtlCol="0"/>
          <a:lstStyle/>
          <a:p>
            <a:endParaRPr lang="es-PR"/>
          </a:p>
        </p:txBody>
      </p:sp>
      <p:sp>
        <p:nvSpPr>
          <p:cNvPr id="3" name="Picture Placeholder 2"/>
          <p:cNvSpPr>
            <a:spLocks noGrp="1"/>
          </p:cNvSpPr>
          <p:nvPr>
            <p:ph type="pic" idx="1"/>
          </p:nvPr>
        </p:nvSpPr>
        <p:spPr>
          <a:xfrm>
            <a:off x="1560576" y="0"/>
            <a:ext cx="7583424" cy="4568952"/>
          </a:xfrm>
          <a:solidFill>
            <a:schemeClr val="accent1">
              <a:tint val="40000"/>
            </a:schemeClr>
          </a:solidFill>
          <a:ln>
            <a:noFill/>
          </a:ln>
        </p:spPr>
        <p:txBody>
          <a:bodyPr/>
          <a:lstStyle>
            <a:lvl1pPr marL="0" indent="0">
              <a:buNone/>
              <a:defRPr sz="3200"/>
            </a:lvl1pPr>
          </a:lstStyle>
          <a:p>
            <a:r>
              <a:rPr kumimoji="0" lang="en-US" smtClean="0"/>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228600"/>
            <a:ext cx="8153400" cy="9906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12648" y="1600200"/>
            <a:ext cx="8153400" cy="452628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096000" y="6248400"/>
            <a:ext cx="2667000" cy="365125"/>
          </a:xfrm>
          <a:prstGeom prst="rect">
            <a:avLst/>
          </a:prstGeom>
        </p:spPr>
        <p:txBody>
          <a:bodyPr vert="horz" anchor="ctr" anchorCtr="0"/>
          <a:lstStyle>
            <a:lvl1pPr algn="l" eaLnBrk="1" latinLnBrk="0" hangingPunct="1">
              <a:defRPr kumimoji="0" sz="1400">
                <a:solidFill>
                  <a:schemeClr val="tx2"/>
                </a:solidFill>
              </a:defRPr>
            </a:lvl1pPr>
          </a:lstStyle>
          <a:p>
            <a:fld id="{759F8C7E-C511-4953-81C7-0384B05C0A8A}" type="datetimeFigureOut">
              <a:rPr lang="es-PR" smtClean="0"/>
              <a:pPr/>
              <a:t>03/11/2015</a:t>
            </a:fld>
            <a:endParaRPr lang="es-PR"/>
          </a:p>
        </p:txBody>
      </p:sp>
      <p:sp>
        <p:nvSpPr>
          <p:cNvPr id="3" name="Footer Placeholder 2"/>
          <p:cNvSpPr>
            <a:spLocks noGrp="1"/>
          </p:cNvSpPr>
          <p:nvPr>
            <p:ph type="ftr" sz="quarter" idx="3"/>
          </p:nvPr>
        </p:nvSpPr>
        <p:spPr>
          <a:xfrm>
            <a:off x="609600" y="6248206"/>
            <a:ext cx="5421083" cy="365125"/>
          </a:xfrm>
          <a:prstGeom prst="rect">
            <a:avLst/>
          </a:prstGeom>
        </p:spPr>
        <p:txBody>
          <a:bodyPr vert="horz" anchor="ctr"/>
          <a:lstStyle>
            <a:lvl1pPr algn="r" eaLnBrk="1" latinLnBrk="0" hangingPunct="1">
              <a:defRPr kumimoji="0" sz="1400">
                <a:solidFill>
                  <a:schemeClr val="tx2"/>
                </a:solidFill>
              </a:defRPr>
            </a:lvl1pPr>
          </a:lstStyle>
          <a:p>
            <a:endParaRPr lang="es-PR"/>
          </a:p>
        </p:txBody>
      </p:sp>
      <p:sp>
        <p:nvSpPr>
          <p:cNvPr id="7" name="Rectangle 6"/>
          <p:cNvSpPr/>
          <p:nvPr/>
        </p:nvSpPr>
        <p:spPr bwMode="white">
          <a:xfrm>
            <a:off x="0" y="1234440"/>
            <a:ext cx="9144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5334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590550" y="1280160"/>
            <a:ext cx="855345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5334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17464938-F3B7-482B-88A5-F3136355DC1C}" type="slidenum">
              <a:rPr lang="es-PR" smtClean="0"/>
              <a:pPr/>
              <a:t>‹#›</a:t>
            </a:fld>
            <a:endParaRPr lang="es-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audio" Target="../media/audio1.wav"/><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audio" Target="../media/audio10.wav"/><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audio" Target="../media/audio11.wav"/><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audio" Target="../media/audio12.wav"/><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audio" Target="../media/audio13.wav"/><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audio" Target="../media/audio14.wav"/><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audio" Target="../media/audio15.wav"/><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audio" Target="../media/audio16.wav"/><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audio" Target="../media/audio17.wav"/><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audio" Target="../media/audio2.wav"/><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audio" Target="../media/audio3.wav"/><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audio" Target="../media/audio4.wav"/><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audio" Target="../media/audio5.wav"/><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6.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audio" Target="../media/audio7.wav"/><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audio" Target="../media/audio8.wav"/><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audio" Target="../media/audio9.wav"/><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Punctuation Marks</a:t>
            </a:r>
            <a:endParaRPr lang="es-PR" dirty="0"/>
          </a:p>
        </p:txBody>
      </p:sp>
      <p:sp>
        <p:nvSpPr>
          <p:cNvPr id="3" name="Subtitle 2"/>
          <p:cNvSpPr>
            <a:spLocks noGrp="1"/>
          </p:cNvSpPr>
          <p:nvPr>
            <p:ph type="subTitle" idx="1"/>
          </p:nvPr>
        </p:nvSpPr>
        <p:spPr/>
        <p:txBody>
          <a:bodyPr>
            <a:normAutofit fontScale="77500" lnSpcReduction="20000"/>
          </a:bodyPr>
          <a:lstStyle/>
          <a:p>
            <a:r>
              <a:rPr lang="en-US" dirty="0" smtClean="0">
                <a:solidFill>
                  <a:schemeClr val="tx1"/>
                </a:solidFill>
              </a:rPr>
              <a:t>English Class</a:t>
            </a:r>
          </a:p>
          <a:p>
            <a:r>
              <a:rPr lang="en-US" dirty="0" smtClean="0">
                <a:solidFill>
                  <a:schemeClr val="tx1"/>
                </a:solidFill>
              </a:rPr>
              <a:t>November 2</a:t>
            </a:r>
            <a:r>
              <a:rPr lang="en-US" baseline="30000" dirty="0" smtClean="0">
                <a:solidFill>
                  <a:schemeClr val="tx1"/>
                </a:solidFill>
              </a:rPr>
              <a:t>nd</a:t>
            </a:r>
            <a:r>
              <a:rPr lang="en-US" dirty="0" smtClean="0">
                <a:solidFill>
                  <a:schemeClr val="tx1"/>
                </a:solidFill>
              </a:rPr>
              <a:t> – 4</a:t>
            </a:r>
            <a:r>
              <a:rPr lang="en-US" baseline="30000" dirty="0" smtClean="0">
                <a:solidFill>
                  <a:schemeClr val="tx1"/>
                </a:solidFill>
              </a:rPr>
              <a:t>th</a:t>
            </a:r>
            <a:r>
              <a:rPr lang="en-US" dirty="0" smtClean="0">
                <a:solidFill>
                  <a:schemeClr val="tx1"/>
                </a:solidFill>
              </a:rPr>
              <a:t> , 2015</a:t>
            </a:r>
            <a:endParaRPr lang="es-PR" dirty="0">
              <a:solidFill>
                <a:schemeClr val="tx1"/>
              </a:solidFill>
            </a:endParaRPr>
          </a:p>
        </p:txBody>
      </p:sp>
      <p:pic>
        <p:nvPicPr>
          <p:cNvPr id="4" name="Picture 3" descr="logo CCOCA"/>
          <p:cNvPicPr/>
          <p:nvPr/>
        </p:nvPicPr>
        <p:blipFill>
          <a:blip r:embed="rId3" cstate="print"/>
          <a:srcRect/>
          <a:stretch>
            <a:fillRect/>
          </a:stretch>
        </p:blipFill>
        <p:spPr bwMode="auto">
          <a:xfrm>
            <a:off x="1752600" y="533400"/>
            <a:ext cx="1752600" cy="990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5" name="Picture 4" descr="grammar.jpg"/>
          <p:cNvPicPr>
            <a:picLocks noChangeAspect="1"/>
          </p:cNvPicPr>
          <p:nvPr/>
        </p:nvPicPr>
        <p:blipFill>
          <a:blip r:embed="rId4" cstate="print"/>
          <a:stretch>
            <a:fillRect/>
          </a:stretch>
        </p:blipFill>
        <p:spPr>
          <a:xfrm>
            <a:off x="1066800" y="2362200"/>
            <a:ext cx="2057400" cy="1950720"/>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pic>
        <p:nvPicPr>
          <p:cNvPr id="6" name="Picture 5" descr="SuperGrammar_Blog_title8.jpg"/>
          <p:cNvPicPr>
            <a:picLocks noChangeAspect="1"/>
          </p:cNvPicPr>
          <p:nvPr/>
        </p:nvPicPr>
        <p:blipFill>
          <a:blip r:embed="rId5" cstate="print"/>
          <a:stretch>
            <a:fillRect/>
          </a:stretch>
        </p:blipFill>
        <p:spPr>
          <a:xfrm>
            <a:off x="5105400" y="762000"/>
            <a:ext cx="3067050" cy="4222750"/>
          </a:xfrm>
          <a:prstGeom prst="rect">
            <a:avLst/>
          </a:prstGeom>
          <a:ln>
            <a:noFill/>
          </a:ln>
          <a:effectLst>
            <a:softEdge rad="112500"/>
          </a:effectLst>
        </p:spPr>
      </p:pic>
    </p:spTree>
  </p:cSld>
  <p:clrMapOvr>
    <a:masterClrMapping/>
  </p:clrMapOvr>
  <p:transition spd="slow">
    <p:newsflash/>
    <p:sndAc>
      <p:stSnd>
        <p:snd r:embed="rId2" name="bomb.wav"/>
      </p:stSnd>
    </p:sndAc>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b="1" dirty="0" err="1"/>
              <a:t>Compound-Complex</a:t>
            </a:r>
            <a:r>
              <a:rPr lang="es-PR" b="1" dirty="0"/>
              <a:t> </a:t>
            </a:r>
            <a:r>
              <a:rPr lang="es-PR" b="1" dirty="0" err="1"/>
              <a:t>Sentences</a:t>
            </a:r>
            <a:r>
              <a:rPr lang="es-PR" b="1" dirty="0"/>
              <a:t> </a:t>
            </a:r>
            <a:endParaRPr lang="es-PR" dirty="0"/>
          </a:p>
        </p:txBody>
      </p:sp>
      <p:sp>
        <p:nvSpPr>
          <p:cNvPr id="3" name="Content Placeholder 2"/>
          <p:cNvSpPr>
            <a:spLocks noGrp="1"/>
          </p:cNvSpPr>
          <p:nvPr>
            <p:ph sz="quarter" idx="1"/>
          </p:nvPr>
        </p:nvSpPr>
        <p:spPr>
          <a:xfrm>
            <a:off x="457200" y="1600200"/>
            <a:ext cx="8229600" cy="4648200"/>
          </a:xfrm>
        </p:spPr>
        <p:txBody>
          <a:bodyPr>
            <a:normAutofit fontScale="92500" lnSpcReduction="20000"/>
          </a:bodyPr>
          <a:lstStyle/>
          <a:p>
            <a:r>
              <a:rPr lang="en-US" dirty="0"/>
              <a:t>These sentences contain two or more complete thoughts (independent clauses) and at least one sentence fragment (part of a sentence). </a:t>
            </a:r>
          </a:p>
          <a:p>
            <a:r>
              <a:rPr lang="es-PR" b="1" i="1" dirty="0" err="1"/>
              <a:t>Examples</a:t>
            </a:r>
            <a:r>
              <a:rPr lang="es-PR" b="1" i="1" dirty="0"/>
              <a:t>: </a:t>
            </a:r>
          </a:p>
          <a:p>
            <a:r>
              <a:rPr lang="en-US" dirty="0" smtClean="0"/>
              <a:t>I </a:t>
            </a:r>
            <a:r>
              <a:rPr lang="en-US" dirty="0"/>
              <a:t>told her not to eat the cookies before dinner, and she heard me, but then ate them anyway. </a:t>
            </a:r>
          </a:p>
          <a:p>
            <a:r>
              <a:rPr lang="en-US" dirty="0" smtClean="0"/>
              <a:t>She </a:t>
            </a:r>
            <a:r>
              <a:rPr lang="en-US" dirty="0"/>
              <a:t>wanted to go to bed and read the book that Elizabeth wrote, but she couldn’t find the book, which had fallen under the chair. </a:t>
            </a:r>
          </a:p>
          <a:p>
            <a:r>
              <a:rPr lang="en-US" dirty="0" smtClean="0"/>
              <a:t>Paul </a:t>
            </a:r>
            <a:r>
              <a:rPr lang="en-US" dirty="0"/>
              <a:t>is going to see the movie about the couple who disappeared, so he may come home late, because it lasts three hours. </a:t>
            </a:r>
          </a:p>
          <a:p>
            <a:endParaRPr lang="es-PR" dirty="0"/>
          </a:p>
        </p:txBody>
      </p:sp>
    </p:spTree>
  </p:cSld>
  <p:clrMapOvr>
    <a:masterClrMapping/>
  </p:clrMapOvr>
  <p:transition spd="slow">
    <p:circle/>
    <p:sndAc>
      <p:stSnd>
        <p:snd r:embed="rId2" name="hammer.wav"/>
      </p:stSnd>
    </p:sndAc>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PR" b="1" dirty="0" err="1"/>
              <a:t>Introductory</a:t>
            </a:r>
            <a:r>
              <a:rPr lang="es-PR" b="1" dirty="0"/>
              <a:t> </a:t>
            </a:r>
            <a:r>
              <a:rPr lang="es-PR" b="1" dirty="0" err="1"/>
              <a:t>Elements</a:t>
            </a:r>
            <a:r>
              <a:rPr lang="es-PR" b="1" dirty="0"/>
              <a:t> </a:t>
            </a:r>
            <a:endParaRPr lang="es-PR" dirty="0"/>
          </a:p>
        </p:txBody>
      </p:sp>
      <p:sp>
        <p:nvSpPr>
          <p:cNvPr id="3" name="Content Placeholder 2"/>
          <p:cNvSpPr>
            <a:spLocks noGrp="1"/>
          </p:cNvSpPr>
          <p:nvPr>
            <p:ph sz="quarter" idx="1"/>
          </p:nvPr>
        </p:nvSpPr>
        <p:spPr>
          <a:xfrm>
            <a:off x="457200" y="1600200"/>
            <a:ext cx="8229600" cy="4800600"/>
          </a:xfrm>
        </p:spPr>
        <p:txBody>
          <a:bodyPr>
            <a:normAutofit fontScale="92500" lnSpcReduction="20000"/>
          </a:bodyPr>
          <a:lstStyle/>
          <a:p>
            <a:r>
              <a:rPr lang="en-US" dirty="0"/>
              <a:t>If a sentence does not begin with the subject (as the previous sentences do), it may open with an introductory element that tells </a:t>
            </a:r>
            <a:r>
              <a:rPr lang="en-US" i="1" dirty="0"/>
              <a:t>when, where, how, or why the main action of the sentence occurs. Separate that introductory element from the main part of the sentence with a comma. </a:t>
            </a:r>
          </a:p>
          <a:p>
            <a:r>
              <a:rPr lang="es-PR" b="1" i="1" dirty="0" err="1"/>
              <a:t>Examples</a:t>
            </a:r>
            <a:r>
              <a:rPr lang="es-PR" b="1" i="1" dirty="0"/>
              <a:t>: </a:t>
            </a:r>
          </a:p>
          <a:p>
            <a:r>
              <a:rPr lang="en-US" dirty="0" smtClean="0"/>
              <a:t>Discovering </a:t>
            </a:r>
            <a:r>
              <a:rPr lang="en-US" dirty="0"/>
              <a:t>the book under the chair, she went to bed to read it. </a:t>
            </a:r>
          </a:p>
          <a:p>
            <a:r>
              <a:rPr lang="en-US" dirty="0" smtClean="0"/>
              <a:t>When </a:t>
            </a:r>
            <a:r>
              <a:rPr lang="en-US" dirty="0"/>
              <a:t>I couldn’t find the cookies, I ate the candy. </a:t>
            </a:r>
          </a:p>
          <a:p>
            <a:r>
              <a:rPr lang="en-US" dirty="0" smtClean="0"/>
              <a:t>Driving </a:t>
            </a:r>
            <a:r>
              <a:rPr lang="en-US" dirty="0"/>
              <a:t>home from the party, Paul lost his way. </a:t>
            </a:r>
          </a:p>
          <a:p>
            <a:r>
              <a:rPr lang="en-US" dirty="0" smtClean="0"/>
              <a:t>Feeling </a:t>
            </a:r>
            <a:r>
              <a:rPr lang="en-US" dirty="0"/>
              <a:t>frustrated, Deborah complained about not getting to take the trip. </a:t>
            </a:r>
          </a:p>
          <a:p>
            <a:endParaRPr lang="es-PR" dirty="0"/>
          </a:p>
        </p:txBody>
      </p:sp>
    </p:spTree>
  </p:cSld>
  <p:clrMapOvr>
    <a:masterClrMapping/>
  </p:clrMapOvr>
  <p:transition spd="slow">
    <p:strips dir="rd"/>
    <p:sndAc>
      <p:stSnd>
        <p:snd r:embed="rId2" name="laser.wav"/>
      </p:stSnd>
    </p:sndAc>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Necessary Elements </a:t>
            </a:r>
            <a:endParaRPr lang="en-US" dirty="0"/>
          </a:p>
        </p:txBody>
      </p:sp>
      <p:sp>
        <p:nvSpPr>
          <p:cNvPr id="3" name="Content Placeholder 2"/>
          <p:cNvSpPr>
            <a:spLocks noGrp="1"/>
          </p:cNvSpPr>
          <p:nvPr>
            <p:ph sz="quarter" idx="1"/>
          </p:nvPr>
        </p:nvSpPr>
        <p:spPr>
          <a:xfrm>
            <a:off x="457200" y="1600200"/>
            <a:ext cx="8229600" cy="4800600"/>
          </a:xfrm>
        </p:spPr>
        <p:txBody>
          <a:bodyPr>
            <a:normAutofit fontScale="92500" lnSpcReduction="20000"/>
          </a:bodyPr>
          <a:lstStyle/>
          <a:p>
            <a:r>
              <a:rPr lang="en-US" dirty="0"/>
              <a:t>Some elements—clauses and phrases—limit the meaning of words they refer to in a sentence. Because they are necessary to the meaning of the sentence, you should not set them off with a pair of commas. For example: </a:t>
            </a:r>
          </a:p>
          <a:p>
            <a:r>
              <a:rPr lang="en-US" dirty="0" smtClean="0"/>
              <a:t>People </a:t>
            </a:r>
            <a:r>
              <a:rPr lang="en-US" dirty="0"/>
              <a:t>who have been convicted of driving drunk should lose their licenses. </a:t>
            </a:r>
          </a:p>
          <a:p>
            <a:endParaRPr lang="es-PR" dirty="0"/>
          </a:p>
          <a:p>
            <a:r>
              <a:rPr lang="en-US" dirty="0"/>
              <a:t>Here, the clause, </a:t>
            </a:r>
            <a:r>
              <a:rPr lang="en-US" i="1" dirty="0"/>
              <a:t>who have been convicted of driving drunk, is necessary to the meaning of the sentence. It points out exactly which people should lose their licenses. Think of it this way: All people who have been convicted of driving drunk should lose their licenses. </a:t>
            </a:r>
            <a:endParaRPr lang="es-PR" dirty="0"/>
          </a:p>
        </p:txBody>
      </p:sp>
    </p:spTree>
  </p:cSld>
  <p:clrMapOvr>
    <a:masterClrMapping/>
  </p:clrMapOvr>
  <p:transition spd="slow">
    <p:wheel spokes="3"/>
    <p:sndAc>
      <p:stSnd>
        <p:snd r:embed="rId2" name="push.wav"/>
      </p:stSnd>
    </p:sndAc>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Necessary Elements Cont.</a:t>
            </a:r>
            <a:endParaRPr lang="es-PR" dirty="0"/>
          </a:p>
        </p:txBody>
      </p:sp>
      <p:sp>
        <p:nvSpPr>
          <p:cNvPr id="3" name="Content Placeholder 2"/>
          <p:cNvSpPr>
            <a:spLocks noGrp="1"/>
          </p:cNvSpPr>
          <p:nvPr>
            <p:ph sz="quarter" idx="1"/>
          </p:nvPr>
        </p:nvSpPr>
        <p:spPr/>
        <p:txBody>
          <a:bodyPr>
            <a:normAutofit/>
          </a:bodyPr>
          <a:lstStyle/>
          <a:p>
            <a:r>
              <a:rPr lang="es-PR" dirty="0"/>
              <a:t>Compare </a:t>
            </a:r>
            <a:r>
              <a:rPr lang="es-PR" dirty="0" err="1"/>
              <a:t>to</a:t>
            </a:r>
            <a:r>
              <a:rPr lang="es-PR" dirty="0"/>
              <a:t> </a:t>
            </a:r>
            <a:r>
              <a:rPr lang="es-PR" dirty="0" err="1"/>
              <a:t>this</a:t>
            </a:r>
            <a:r>
              <a:rPr lang="es-PR" dirty="0"/>
              <a:t> </a:t>
            </a:r>
            <a:r>
              <a:rPr lang="es-PR" dirty="0" err="1"/>
              <a:t>example</a:t>
            </a:r>
            <a:r>
              <a:rPr lang="es-PR" dirty="0"/>
              <a:t>: </a:t>
            </a:r>
          </a:p>
          <a:p>
            <a:r>
              <a:rPr lang="en-US" dirty="0" smtClean="0"/>
              <a:t>The </a:t>
            </a:r>
            <a:r>
              <a:rPr lang="en-US" dirty="0"/>
              <a:t>people involved in the accident, who have been convicted of driving drunk, should lose their licenses. </a:t>
            </a:r>
          </a:p>
          <a:p>
            <a:r>
              <a:rPr lang="en-US" dirty="0"/>
              <a:t>When you use elements beginning with </a:t>
            </a:r>
            <a:r>
              <a:rPr lang="en-US" i="1" dirty="0"/>
              <a:t>which, who, whom, whose, when, or where, decide whether the sentence would be unclear if you left that part out. If omitting that part would make the sentence unclear or change its meaning, then that part is necessary to the sense of the sentence. Do not set it off with commas. </a:t>
            </a:r>
            <a:endParaRPr lang="es-PR" dirty="0"/>
          </a:p>
        </p:txBody>
      </p:sp>
    </p:spTree>
  </p:cSld>
  <p:clrMapOvr>
    <a:masterClrMapping/>
  </p:clrMapOvr>
  <p:transition spd="slow">
    <p:dissolve/>
    <p:sndAc>
      <p:stSnd>
        <p:snd r:embed="rId2" name="suction.wav"/>
      </p:stSnd>
    </p:sndAc>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sz="quarter" idx="1"/>
          </p:nvPr>
        </p:nvSpPr>
        <p:spPr>
          <a:xfrm>
            <a:off x="457200" y="1676400"/>
            <a:ext cx="8229600" cy="4876800"/>
          </a:xfrm>
        </p:spPr>
        <p:txBody>
          <a:bodyPr>
            <a:normAutofit fontScale="85000" lnSpcReduction="20000"/>
          </a:bodyPr>
          <a:lstStyle/>
          <a:p>
            <a:r>
              <a:rPr lang="es-PR" b="1" i="1" dirty="0" err="1"/>
              <a:t>Examples</a:t>
            </a:r>
            <a:r>
              <a:rPr lang="es-PR" b="1" i="1" dirty="0"/>
              <a:t>: </a:t>
            </a:r>
          </a:p>
          <a:p>
            <a:r>
              <a:rPr lang="en-US" dirty="0" smtClean="0"/>
              <a:t>My </a:t>
            </a:r>
            <a:r>
              <a:rPr lang="en-US" dirty="0"/>
              <a:t>cousin, who has red hair, came late. </a:t>
            </a:r>
          </a:p>
          <a:p>
            <a:r>
              <a:rPr lang="en-US" dirty="0" smtClean="0"/>
              <a:t>The </a:t>
            </a:r>
            <a:r>
              <a:rPr lang="en-US" dirty="0"/>
              <a:t>color of the cousin’s hair is not necessary to the sense of the sentence. </a:t>
            </a:r>
          </a:p>
          <a:p>
            <a:r>
              <a:rPr lang="en-US" dirty="0" smtClean="0"/>
              <a:t>The </a:t>
            </a:r>
            <a:r>
              <a:rPr lang="en-US" dirty="0"/>
              <a:t>man who kidnapped the child went to jail. </a:t>
            </a:r>
          </a:p>
          <a:p>
            <a:r>
              <a:rPr lang="en-US" i="1" dirty="0" smtClean="0"/>
              <a:t>Who </a:t>
            </a:r>
            <a:r>
              <a:rPr lang="en-US" i="1" dirty="0"/>
              <a:t>kidnapped the child points out which man and is necessary. </a:t>
            </a:r>
          </a:p>
          <a:p>
            <a:r>
              <a:rPr lang="en-US" dirty="0" smtClean="0"/>
              <a:t>The </a:t>
            </a:r>
            <a:r>
              <a:rPr lang="en-US" dirty="0"/>
              <a:t>horse whose saddle was loose lost the race. </a:t>
            </a:r>
          </a:p>
          <a:p>
            <a:r>
              <a:rPr lang="en-US" i="1" dirty="0" smtClean="0"/>
              <a:t>Whose </a:t>
            </a:r>
            <a:r>
              <a:rPr lang="en-US" i="1" dirty="0"/>
              <a:t>saddle was loose points out which horse and is necessary. </a:t>
            </a:r>
          </a:p>
          <a:p>
            <a:r>
              <a:rPr lang="en-US" dirty="0" smtClean="0"/>
              <a:t>The </a:t>
            </a:r>
            <a:r>
              <a:rPr lang="en-US" dirty="0"/>
              <a:t>snow, which had fallen all night, froze this morning. </a:t>
            </a:r>
          </a:p>
          <a:p>
            <a:r>
              <a:rPr lang="en-US" i="1" smtClean="0"/>
              <a:t>Which </a:t>
            </a:r>
            <a:r>
              <a:rPr lang="en-US" i="1" dirty="0"/>
              <a:t>had fallen all night simply tells more about the snow and is not necessary. </a:t>
            </a:r>
          </a:p>
          <a:p>
            <a:endParaRPr lang="es-PR" dirty="0"/>
          </a:p>
        </p:txBody>
      </p:sp>
      <p:sp>
        <p:nvSpPr>
          <p:cNvPr id="6" name="TextBox 5"/>
          <p:cNvSpPr txBox="1"/>
          <p:nvPr/>
        </p:nvSpPr>
        <p:spPr>
          <a:xfrm>
            <a:off x="685800" y="304800"/>
            <a:ext cx="4876800" cy="523220"/>
          </a:xfrm>
          <a:prstGeom prst="rect">
            <a:avLst/>
          </a:prstGeom>
          <a:noFill/>
        </p:spPr>
        <p:txBody>
          <a:bodyPr wrap="square" rtlCol="0">
            <a:spAutoFit/>
          </a:bodyPr>
          <a:lstStyle/>
          <a:p>
            <a:pPr algn="ctr"/>
            <a:r>
              <a:rPr lang="en-US" sz="2800" b="1" dirty="0" smtClean="0">
                <a:latin typeface="Times New Roman" pitchFamily="18" charset="0"/>
                <a:cs typeface="Times New Roman" pitchFamily="18" charset="0"/>
              </a:rPr>
              <a:t>Necessary Elements Cont.</a:t>
            </a:r>
            <a:endParaRPr lang="es-PR" sz="2800" dirty="0">
              <a:latin typeface="Times New Roman" pitchFamily="18" charset="0"/>
              <a:cs typeface="Times New Roman" pitchFamily="18" charset="0"/>
            </a:endParaRPr>
          </a:p>
        </p:txBody>
      </p:sp>
    </p:spTree>
  </p:cSld>
  <p:clrMapOvr>
    <a:masterClrMapping/>
  </p:clrMapOvr>
  <p:transition spd="slow">
    <p:pull dir="u"/>
    <p:sndAc>
      <p:stSnd>
        <p:snd r:embed="rId2" name="type.wav"/>
      </p:stSnd>
    </p:sndAc>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a:t>Grammar and Mechanics: Question Marks </a:t>
            </a:r>
            <a:endParaRPr lang="es-PR" dirty="0"/>
          </a:p>
        </p:txBody>
      </p:sp>
      <p:sp>
        <p:nvSpPr>
          <p:cNvPr id="3" name="Content Placeholder 2"/>
          <p:cNvSpPr>
            <a:spLocks noGrp="1"/>
          </p:cNvSpPr>
          <p:nvPr>
            <p:ph sz="quarter" idx="1"/>
          </p:nvPr>
        </p:nvSpPr>
        <p:spPr/>
        <p:txBody>
          <a:bodyPr/>
          <a:lstStyle/>
          <a:p>
            <a:r>
              <a:rPr lang="en-US" dirty="0" smtClean="0"/>
              <a:t> </a:t>
            </a:r>
            <a:r>
              <a:rPr lang="en-US" dirty="0"/>
              <a:t>There are two instances in which you should use question marks: </a:t>
            </a:r>
          </a:p>
          <a:p>
            <a:r>
              <a:rPr lang="es-PR" dirty="0"/>
              <a:t>1. </a:t>
            </a:r>
            <a:r>
              <a:rPr lang="es-PR" dirty="0" err="1"/>
              <a:t>After</a:t>
            </a:r>
            <a:r>
              <a:rPr lang="es-PR" dirty="0"/>
              <a:t> a </a:t>
            </a:r>
            <a:r>
              <a:rPr lang="es-PR" dirty="0" err="1"/>
              <a:t>direct</a:t>
            </a:r>
            <a:r>
              <a:rPr lang="es-PR" dirty="0"/>
              <a:t> </a:t>
            </a:r>
            <a:r>
              <a:rPr lang="es-PR" dirty="0" err="1"/>
              <a:t>question</a:t>
            </a:r>
            <a:r>
              <a:rPr lang="es-PR" dirty="0"/>
              <a:t>. </a:t>
            </a:r>
          </a:p>
          <a:p>
            <a:r>
              <a:rPr lang="en-US" i="1" dirty="0"/>
              <a:t>a. Where is the book? </a:t>
            </a:r>
          </a:p>
          <a:p>
            <a:r>
              <a:rPr lang="en-US" dirty="0"/>
              <a:t>2. When a sentence is half statement and half question. </a:t>
            </a:r>
          </a:p>
          <a:p>
            <a:r>
              <a:rPr lang="en-US" i="1" dirty="0"/>
              <a:t>a. You don’t mind if I tag along, do you? </a:t>
            </a:r>
          </a:p>
          <a:p>
            <a:endParaRPr lang="es-PR" dirty="0"/>
          </a:p>
        </p:txBody>
      </p:sp>
    </p:spTree>
  </p:cSld>
  <p:clrMapOvr>
    <a:masterClrMapping/>
  </p:clrMapOvr>
  <p:transition spd="slow">
    <p:wipe/>
    <p:sndAc>
      <p:stSnd>
        <p:snd r:embed="rId2" name="voltage.wav"/>
      </p:stSnd>
    </p:sndAc>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a:t>Grammar and Mechanics: Semicolons </a:t>
            </a:r>
            <a:endParaRPr lang="es-PR" dirty="0"/>
          </a:p>
        </p:txBody>
      </p:sp>
      <p:sp>
        <p:nvSpPr>
          <p:cNvPr id="3" name="Content Placeholder 2"/>
          <p:cNvSpPr>
            <a:spLocks noGrp="1"/>
          </p:cNvSpPr>
          <p:nvPr>
            <p:ph sz="quarter" idx="1"/>
          </p:nvPr>
        </p:nvSpPr>
        <p:spPr/>
        <p:txBody>
          <a:bodyPr>
            <a:normAutofit fontScale="92500"/>
          </a:bodyPr>
          <a:lstStyle/>
          <a:p>
            <a:r>
              <a:rPr lang="en-US" dirty="0" smtClean="0"/>
              <a:t>1</a:t>
            </a:r>
            <a:r>
              <a:rPr lang="en-US" dirty="0"/>
              <a:t>. Semicolons may be used in place of a period to separate two sentences where the conjunction has been left out. </a:t>
            </a:r>
          </a:p>
          <a:p>
            <a:r>
              <a:rPr lang="en-US" dirty="0"/>
              <a:t>2. Semicolons should be used before introductory words when they introduce a complete sentence. </a:t>
            </a:r>
          </a:p>
          <a:p>
            <a:r>
              <a:rPr lang="en-US" dirty="0"/>
              <a:t>3. Semicolons may be used between two sentences joined by a coordinating conjunction when one or more commas appear in the first sentence. </a:t>
            </a:r>
          </a:p>
          <a:p>
            <a:r>
              <a:rPr lang="en-US" dirty="0"/>
              <a:t>4. Semicolons may be used to separate units in a series when one or more of the units contain commas. </a:t>
            </a:r>
          </a:p>
          <a:p>
            <a:endParaRPr lang="es-PR" dirty="0"/>
          </a:p>
        </p:txBody>
      </p:sp>
    </p:spTree>
  </p:cSld>
  <p:clrMapOvr>
    <a:masterClrMapping/>
  </p:clrMapOvr>
  <p:transition spd="slow">
    <p:wheel spokes="2"/>
    <p:sndAc>
      <p:stSnd>
        <p:snd r:embed="rId2" name="whoosh.wav"/>
      </p:stSnd>
    </p:sndAc>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2162"/>
          </a:xfrm>
        </p:spPr>
        <p:txBody>
          <a:bodyPr>
            <a:normAutofit/>
          </a:bodyPr>
          <a:lstStyle/>
          <a:p>
            <a:r>
              <a:rPr lang="en-US" dirty="0" smtClean="0"/>
              <a:t> </a:t>
            </a:r>
            <a:r>
              <a:rPr lang="en-US" b="1" dirty="0"/>
              <a:t>Grammar and Mechanics: </a:t>
            </a:r>
            <a:r>
              <a:rPr lang="en-US" b="1" dirty="0" smtClean="0"/>
              <a:t>Colons </a:t>
            </a:r>
            <a:endParaRPr lang="es-PR" dirty="0"/>
          </a:p>
        </p:txBody>
      </p:sp>
      <p:sp>
        <p:nvSpPr>
          <p:cNvPr id="3" name="Content Placeholder 2"/>
          <p:cNvSpPr>
            <a:spLocks noGrp="1"/>
          </p:cNvSpPr>
          <p:nvPr>
            <p:ph sz="quarter" idx="1"/>
          </p:nvPr>
        </p:nvSpPr>
        <p:spPr>
          <a:xfrm>
            <a:off x="457200" y="1752600"/>
            <a:ext cx="8229600" cy="4876800"/>
          </a:xfrm>
        </p:spPr>
        <p:txBody>
          <a:bodyPr>
            <a:noAutofit/>
          </a:bodyPr>
          <a:lstStyle/>
          <a:p>
            <a:pPr>
              <a:buNone/>
            </a:pPr>
            <a:r>
              <a:rPr lang="en-US" sz="2000" dirty="0" smtClean="0"/>
              <a:t>1</a:t>
            </a:r>
            <a:r>
              <a:rPr lang="en-US" sz="2000" dirty="0"/>
              <a:t>. Colons are used after a complete sentence to introduce a list of items when no introductory words appear in the sentence. </a:t>
            </a:r>
          </a:p>
          <a:p>
            <a:pPr>
              <a:buNone/>
            </a:pPr>
            <a:r>
              <a:rPr lang="en-US" sz="2000" dirty="0"/>
              <a:t>2. A colon should not precede a list unless it follows a complete sentence, unless it is a specific style choice used in a publication. </a:t>
            </a:r>
          </a:p>
          <a:p>
            <a:pPr>
              <a:buNone/>
            </a:pPr>
            <a:r>
              <a:rPr lang="en-US" sz="2000" dirty="0"/>
              <a:t>3. Capitalization and punctuation are optional when using single words or phrases in bulleted form after the colon. The goal is consistency. </a:t>
            </a:r>
          </a:p>
          <a:p>
            <a:pPr>
              <a:buNone/>
            </a:pPr>
            <a:r>
              <a:rPr lang="en-US" sz="2000" dirty="0"/>
              <a:t>4. You may use a colon instead of a semicolon between two sentences when the second sentence is explaining or illustrating the first sentence and a conjunction does not exist. Do not capitalize the first word following the colon. </a:t>
            </a:r>
          </a:p>
          <a:p>
            <a:pPr>
              <a:buNone/>
            </a:pPr>
            <a:r>
              <a:rPr lang="en-US" sz="2000" dirty="0"/>
              <a:t>5. Colons are used to introduce direct quotations that are more than three lines in length. </a:t>
            </a:r>
          </a:p>
          <a:p>
            <a:pPr>
              <a:buNone/>
            </a:pPr>
            <a:r>
              <a:rPr lang="en-US" sz="2000" dirty="0"/>
              <a:t>6. A colon follows a salutation of a business letter even when addressing a person by his or her first name. </a:t>
            </a:r>
          </a:p>
          <a:p>
            <a:endParaRPr lang="es-PR" sz="2400" dirty="0"/>
          </a:p>
        </p:txBody>
      </p:sp>
    </p:spTree>
  </p:cSld>
  <p:clrMapOvr>
    <a:masterClrMapping/>
  </p:clrMapOvr>
  <p:transition spd="slow">
    <p:newsflash/>
    <p:sndAc>
      <p:stSnd>
        <p:snd r:embed="rId2" name="wind.wav"/>
      </p:stSnd>
    </p:sndAc>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a:t>Grammar and Mechanics: Hyphens </a:t>
            </a:r>
            <a:endParaRPr lang="es-PR" dirty="0"/>
          </a:p>
        </p:txBody>
      </p:sp>
      <p:sp>
        <p:nvSpPr>
          <p:cNvPr id="3" name="Content Placeholder 2"/>
          <p:cNvSpPr>
            <a:spLocks noGrp="1"/>
          </p:cNvSpPr>
          <p:nvPr>
            <p:ph sz="quarter" idx="1"/>
          </p:nvPr>
        </p:nvSpPr>
        <p:spPr/>
        <p:txBody>
          <a:bodyPr>
            <a:normAutofit lnSpcReduction="10000"/>
          </a:bodyPr>
          <a:lstStyle/>
          <a:p>
            <a:r>
              <a:rPr lang="en-US" dirty="0" smtClean="0"/>
              <a:t>Hyphens </a:t>
            </a:r>
            <a:r>
              <a:rPr lang="en-US" dirty="0"/>
              <a:t>connect two words used as one. </a:t>
            </a:r>
          </a:p>
          <a:p>
            <a:r>
              <a:rPr lang="es-PR" dirty="0" err="1" smtClean="0"/>
              <a:t>For</a:t>
            </a:r>
            <a:r>
              <a:rPr lang="es-PR" dirty="0" smtClean="0"/>
              <a:t> </a:t>
            </a:r>
            <a:r>
              <a:rPr lang="es-PR" dirty="0" err="1"/>
              <a:t>example</a:t>
            </a:r>
            <a:r>
              <a:rPr lang="es-PR" dirty="0"/>
              <a:t>: </a:t>
            </a:r>
          </a:p>
          <a:p>
            <a:pPr marL="914400" lvl="1" indent="-514350">
              <a:buFont typeface="+mj-lt"/>
              <a:buAutoNum type="arabicPeriod"/>
            </a:pPr>
            <a:r>
              <a:rPr lang="es-PR" i="1" dirty="0" err="1" smtClean="0"/>
              <a:t>two-toned</a:t>
            </a:r>
            <a:r>
              <a:rPr lang="es-PR" i="1" dirty="0" smtClean="0"/>
              <a:t> </a:t>
            </a:r>
            <a:endParaRPr lang="es-PR" i="1" dirty="0"/>
          </a:p>
          <a:p>
            <a:pPr marL="914400" lvl="1" indent="-514350">
              <a:buFont typeface="+mj-lt"/>
              <a:buAutoNum type="arabicPeriod"/>
            </a:pPr>
            <a:r>
              <a:rPr lang="es-PR" i="1" dirty="0" err="1" smtClean="0"/>
              <a:t>eighteenth-century</a:t>
            </a:r>
            <a:r>
              <a:rPr lang="es-PR" i="1" dirty="0" smtClean="0"/>
              <a:t> </a:t>
            </a:r>
            <a:endParaRPr lang="es-PR" i="1" dirty="0"/>
          </a:p>
          <a:p>
            <a:pPr marL="914400" lvl="1" indent="-514350">
              <a:buFont typeface="+mj-lt"/>
              <a:buAutoNum type="arabicPeriod"/>
            </a:pPr>
            <a:r>
              <a:rPr lang="es-PR" i="1" dirty="0" smtClean="0"/>
              <a:t>post-</a:t>
            </a:r>
            <a:r>
              <a:rPr lang="es-PR" i="1" dirty="0" err="1" smtClean="0"/>
              <a:t>apocalyptic</a:t>
            </a:r>
            <a:r>
              <a:rPr lang="es-PR" i="1" dirty="0" smtClean="0"/>
              <a:t> </a:t>
            </a:r>
            <a:endParaRPr lang="es-PR" i="1" dirty="0"/>
          </a:p>
          <a:p>
            <a:r>
              <a:rPr lang="en-US" dirty="0" smtClean="0"/>
              <a:t>Hyphens </a:t>
            </a:r>
            <a:r>
              <a:rPr lang="en-US" dirty="0"/>
              <a:t>indicate a break in syllables across a line. </a:t>
            </a:r>
          </a:p>
          <a:p>
            <a:pPr>
              <a:buNone/>
            </a:pPr>
            <a:r>
              <a:rPr lang="es-PR" dirty="0" smtClean="0"/>
              <a:t> </a:t>
            </a:r>
            <a:r>
              <a:rPr lang="es-PR" dirty="0" err="1"/>
              <a:t>For</a:t>
            </a:r>
            <a:r>
              <a:rPr lang="es-PR" dirty="0"/>
              <a:t> </a:t>
            </a:r>
            <a:r>
              <a:rPr lang="es-PR" dirty="0" err="1"/>
              <a:t>example</a:t>
            </a:r>
            <a:r>
              <a:rPr lang="es-PR" dirty="0"/>
              <a:t>: </a:t>
            </a:r>
          </a:p>
          <a:p>
            <a:r>
              <a:rPr lang="en-US" i="1" dirty="0" smtClean="0"/>
              <a:t>The </a:t>
            </a:r>
            <a:r>
              <a:rPr lang="en-US" i="1" dirty="0"/>
              <a:t>students began their nature walk approx- </a:t>
            </a:r>
          </a:p>
          <a:p>
            <a:pPr>
              <a:buNone/>
            </a:pPr>
            <a:r>
              <a:rPr lang="es-PR" i="1" dirty="0" smtClean="0"/>
              <a:t>   </a:t>
            </a:r>
            <a:r>
              <a:rPr lang="es-PR" i="1" dirty="0" err="1" smtClean="0"/>
              <a:t>imately</a:t>
            </a:r>
            <a:r>
              <a:rPr lang="es-PR" i="1" dirty="0" smtClean="0"/>
              <a:t> </a:t>
            </a:r>
            <a:r>
              <a:rPr lang="es-PR" i="1" dirty="0"/>
              <a:t>at </a:t>
            </a:r>
            <a:r>
              <a:rPr lang="es-PR" i="1" dirty="0" err="1"/>
              <a:t>noon</a:t>
            </a:r>
            <a:r>
              <a:rPr lang="es-PR" i="1" dirty="0"/>
              <a:t>. </a:t>
            </a:r>
            <a:endParaRPr lang="es-PR" dirty="0"/>
          </a:p>
        </p:txBody>
      </p:sp>
    </p:spTree>
  </p:cSld>
  <p:clrMapOvr>
    <a:masterClrMapping/>
  </p:clrMapOvr>
  <p:transition spd="slow">
    <p:pull dir="d"/>
    <p:sndAc>
      <p:stSnd>
        <p:snd r:embed="rId2" name="applause.wav"/>
      </p:stSnd>
    </p:sndAc>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a:t>Grammar and Mechanics: </a:t>
            </a:r>
            <a:r>
              <a:rPr lang="en-US" b="1" dirty="0" smtClean="0"/>
              <a:t>Dashes </a:t>
            </a:r>
            <a:endParaRPr lang="es-PR" dirty="0"/>
          </a:p>
        </p:txBody>
      </p:sp>
      <p:sp>
        <p:nvSpPr>
          <p:cNvPr id="3" name="Content Placeholder 2"/>
          <p:cNvSpPr>
            <a:spLocks noGrp="1"/>
          </p:cNvSpPr>
          <p:nvPr>
            <p:ph sz="quarter" idx="1"/>
          </p:nvPr>
        </p:nvSpPr>
        <p:spPr>
          <a:xfrm>
            <a:off x="457200" y="1600200"/>
            <a:ext cx="8229600" cy="4876800"/>
          </a:xfrm>
        </p:spPr>
        <p:txBody>
          <a:bodyPr>
            <a:normAutofit fontScale="85000" lnSpcReduction="20000"/>
          </a:bodyPr>
          <a:lstStyle/>
          <a:p>
            <a:r>
              <a:rPr lang="en-US" dirty="0" err="1" smtClean="0"/>
              <a:t>Em</a:t>
            </a:r>
            <a:r>
              <a:rPr lang="en-US" dirty="0" smtClean="0"/>
              <a:t> </a:t>
            </a:r>
            <a:r>
              <a:rPr lang="en-US" dirty="0"/>
              <a:t>dashes are used to indicate a sudden break in thought or an open range when referring to calendar dates. </a:t>
            </a:r>
          </a:p>
          <a:p>
            <a:r>
              <a:rPr lang="es-PR" dirty="0" err="1" smtClean="0"/>
              <a:t>For</a:t>
            </a:r>
            <a:r>
              <a:rPr lang="es-PR" dirty="0" smtClean="0"/>
              <a:t> </a:t>
            </a:r>
            <a:r>
              <a:rPr lang="es-PR" dirty="0" err="1"/>
              <a:t>example</a:t>
            </a:r>
            <a:r>
              <a:rPr lang="es-PR" dirty="0"/>
              <a:t>: </a:t>
            </a:r>
          </a:p>
          <a:p>
            <a:pPr>
              <a:buNone/>
            </a:pPr>
            <a:r>
              <a:rPr lang="en-US" dirty="0" smtClean="0"/>
              <a:t>		o </a:t>
            </a:r>
            <a:r>
              <a:rPr lang="en-US" i="1" dirty="0"/>
              <a:t>I was thinking about reading the -- what did you say? </a:t>
            </a:r>
          </a:p>
          <a:p>
            <a:pPr>
              <a:buNone/>
            </a:pPr>
            <a:r>
              <a:rPr lang="es-PR" dirty="0" smtClean="0"/>
              <a:t>		o </a:t>
            </a:r>
            <a:r>
              <a:rPr lang="es-PR" i="1" dirty="0"/>
              <a:t>John </a:t>
            </a:r>
            <a:r>
              <a:rPr lang="es-PR" i="1" dirty="0" err="1"/>
              <a:t>Doe</a:t>
            </a:r>
            <a:r>
              <a:rPr lang="es-PR" i="1" dirty="0"/>
              <a:t> [1956--] </a:t>
            </a:r>
          </a:p>
          <a:p>
            <a:r>
              <a:rPr lang="en-US" dirty="0" smtClean="0"/>
              <a:t>En </a:t>
            </a:r>
            <a:r>
              <a:rPr lang="en-US" dirty="0"/>
              <a:t>dashes are used to indicate a range of numbers, dates, scores, pages, authors, etc. </a:t>
            </a:r>
          </a:p>
          <a:p>
            <a:pPr>
              <a:buNone/>
            </a:pPr>
            <a:r>
              <a:rPr lang="es-PR" dirty="0" smtClean="0"/>
              <a:t> </a:t>
            </a:r>
            <a:r>
              <a:rPr lang="es-PR" dirty="0" err="1"/>
              <a:t>For</a:t>
            </a:r>
            <a:r>
              <a:rPr lang="es-PR" dirty="0"/>
              <a:t> </a:t>
            </a:r>
            <a:r>
              <a:rPr lang="es-PR" dirty="0" err="1"/>
              <a:t>example</a:t>
            </a:r>
            <a:r>
              <a:rPr lang="es-PR" dirty="0"/>
              <a:t>: </a:t>
            </a:r>
            <a:endParaRPr lang="es-PR" dirty="0" smtClean="0"/>
          </a:p>
          <a:p>
            <a:pPr>
              <a:buNone/>
            </a:pPr>
            <a:endParaRPr lang="es-PR" dirty="0"/>
          </a:p>
          <a:p>
            <a:pPr marL="1314450" lvl="2" indent="-514350">
              <a:buFont typeface="+mj-lt"/>
              <a:buAutoNum type="arabicPeriod"/>
            </a:pPr>
            <a:r>
              <a:rPr lang="es-PR" sz="2900" dirty="0" smtClean="0"/>
              <a:t> </a:t>
            </a:r>
            <a:r>
              <a:rPr lang="es-PR" sz="2900" i="1" dirty="0"/>
              <a:t>2–3 </a:t>
            </a:r>
          </a:p>
          <a:p>
            <a:pPr marL="1314450" lvl="2" indent="-514350">
              <a:buFont typeface="+mj-lt"/>
              <a:buAutoNum type="arabicPeriod"/>
            </a:pPr>
            <a:r>
              <a:rPr lang="es-PR" sz="2900" i="1" dirty="0" smtClean="0"/>
              <a:t>1995–2000 </a:t>
            </a:r>
            <a:endParaRPr lang="es-PR" sz="2900" i="1" dirty="0"/>
          </a:p>
          <a:p>
            <a:pPr marL="1314450" lvl="2" indent="-514350">
              <a:buFont typeface="+mj-lt"/>
              <a:buAutoNum type="arabicPeriod"/>
            </a:pPr>
            <a:r>
              <a:rPr lang="es-PR" sz="2900" i="1" dirty="0" smtClean="0"/>
              <a:t>Fisher–Smith </a:t>
            </a:r>
            <a:endParaRPr lang="es-PR" sz="2900" i="1" dirty="0"/>
          </a:p>
          <a:p>
            <a:endParaRPr lang="es-PR" dirty="0"/>
          </a:p>
        </p:txBody>
      </p:sp>
    </p:spTree>
  </p:cSld>
  <p:clrMapOvr>
    <a:masterClrMapping/>
  </p:clrMapOvr>
  <p:transition spd="slow">
    <p:pull dir="r"/>
    <p:sndAc>
      <p:stSnd>
        <p:snd r:embed="rId2" name="arrow.wav"/>
      </p:stSnd>
    </p:sndAc>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60438"/>
          </a:xfrm>
        </p:spPr>
        <p:txBody>
          <a:bodyPr>
            <a:noAutofit/>
          </a:bodyPr>
          <a:lstStyle/>
          <a:p>
            <a:r>
              <a:rPr lang="en-US" sz="3200" b="1" dirty="0" smtClean="0"/>
              <a:t>Grammar and Mechanics: </a:t>
            </a:r>
            <a:br>
              <a:rPr lang="en-US" sz="3200" b="1" dirty="0" smtClean="0"/>
            </a:br>
            <a:r>
              <a:rPr lang="en-US" sz="3200" b="1" dirty="0" smtClean="0"/>
              <a:t>Capitalization </a:t>
            </a:r>
            <a:endParaRPr lang="en-US" sz="3200" dirty="0">
              <a:latin typeface="Times New Roman" pitchFamily="18" charset="0"/>
              <a:cs typeface="Times New Roman" pitchFamily="18" charset="0"/>
            </a:endParaRPr>
          </a:p>
        </p:txBody>
      </p:sp>
      <p:sp>
        <p:nvSpPr>
          <p:cNvPr id="3" name="Content Placeholder 2"/>
          <p:cNvSpPr>
            <a:spLocks noGrp="1"/>
          </p:cNvSpPr>
          <p:nvPr>
            <p:ph sz="quarter" idx="1"/>
          </p:nvPr>
        </p:nvSpPr>
        <p:spPr>
          <a:xfrm>
            <a:off x="457200" y="1371600"/>
            <a:ext cx="8229600" cy="5029200"/>
          </a:xfrm>
        </p:spPr>
        <p:txBody>
          <a:bodyPr>
            <a:normAutofit fontScale="25000" lnSpcReduction="20000"/>
          </a:bodyPr>
          <a:lstStyle/>
          <a:p>
            <a:pPr>
              <a:buNone/>
            </a:pPr>
            <a:r>
              <a:rPr lang="es-PR" dirty="0" smtClean="0"/>
              <a:t> </a:t>
            </a:r>
            <a:endParaRPr lang="es-PR" dirty="0"/>
          </a:p>
          <a:p>
            <a:r>
              <a:rPr lang="en-US" sz="10400" dirty="0">
                <a:latin typeface="Times New Roman" pitchFamily="18" charset="0"/>
                <a:cs typeface="Times New Roman" pitchFamily="18" charset="0"/>
              </a:rPr>
              <a:t>1. Capitalize the first word of a sentence, including quoted ones. </a:t>
            </a:r>
          </a:p>
          <a:p>
            <a:r>
              <a:rPr lang="en-US" sz="10400" dirty="0" smtClean="0">
                <a:latin typeface="Times New Roman" pitchFamily="18" charset="0"/>
                <a:cs typeface="Times New Roman" pitchFamily="18" charset="0"/>
              </a:rPr>
              <a:t>2. Capitalize a proper noun. </a:t>
            </a:r>
          </a:p>
          <a:p>
            <a:r>
              <a:rPr lang="en-US" sz="10400" dirty="0" smtClean="0">
                <a:latin typeface="Times New Roman" pitchFamily="18" charset="0"/>
                <a:cs typeface="Times New Roman" pitchFamily="18" charset="0"/>
              </a:rPr>
              <a:t>3</a:t>
            </a:r>
            <a:r>
              <a:rPr lang="en-US" sz="10400" dirty="0">
                <a:latin typeface="Times New Roman" pitchFamily="18" charset="0"/>
                <a:cs typeface="Times New Roman" pitchFamily="18" charset="0"/>
              </a:rPr>
              <a:t>. Capitalize the pronoun </a:t>
            </a:r>
            <a:r>
              <a:rPr lang="en-US" sz="10400" i="1" dirty="0">
                <a:latin typeface="Times New Roman" pitchFamily="18" charset="0"/>
                <a:cs typeface="Times New Roman" pitchFamily="18" charset="0"/>
              </a:rPr>
              <a:t>I. </a:t>
            </a:r>
          </a:p>
          <a:p>
            <a:r>
              <a:rPr lang="en-US" sz="10400" dirty="0">
                <a:latin typeface="Times New Roman" pitchFamily="18" charset="0"/>
                <a:cs typeface="Times New Roman" pitchFamily="18" charset="0"/>
              </a:rPr>
              <a:t>4. Capitalize the first letter when writing the name of a person, organization, or place. </a:t>
            </a:r>
          </a:p>
          <a:p>
            <a:r>
              <a:rPr lang="en-US" sz="10400" dirty="0">
                <a:latin typeface="Times New Roman" pitchFamily="18" charset="0"/>
                <a:cs typeface="Times New Roman" pitchFamily="18" charset="0"/>
              </a:rPr>
              <a:t>5. Capitalize a person’s title when it precedes his or her name, but NOT when the title acts as a description. </a:t>
            </a:r>
          </a:p>
          <a:p>
            <a:r>
              <a:rPr lang="en-US" sz="10400" dirty="0">
                <a:latin typeface="Times New Roman" pitchFamily="18" charset="0"/>
                <a:cs typeface="Times New Roman" pitchFamily="18" charset="0"/>
              </a:rPr>
              <a:t>6. Capitalize the person’s title when it follows his or her name on an address or signature line. </a:t>
            </a:r>
          </a:p>
          <a:p>
            <a:r>
              <a:rPr lang="en-US" sz="10400" dirty="0">
                <a:latin typeface="Times New Roman" pitchFamily="18" charset="0"/>
                <a:cs typeface="Times New Roman" pitchFamily="18" charset="0"/>
              </a:rPr>
              <a:t>7. Capitalize any title when it is used as a direct address. </a:t>
            </a:r>
          </a:p>
          <a:p>
            <a:r>
              <a:rPr lang="en-US" sz="10400" dirty="0">
                <a:latin typeface="Times New Roman" pitchFamily="18" charset="0"/>
                <a:cs typeface="Times New Roman" pitchFamily="18" charset="0"/>
              </a:rPr>
              <a:t>8. Capitalize initials and acronyms. </a:t>
            </a:r>
          </a:p>
          <a:p>
            <a:endParaRPr lang="es-PR" dirty="0"/>
          </a:p>
        </p:txBody>
      </p:sp>
    </p:spTree>
  </p:cSld>
  <p:clrMapOvr>
    <a:masterClrMapping/>
  </p:clrMapOvr>
  <p:transition spd="slow">
    <p:plus/>
    <p:sndAc>
      <p:stSnd>
        <p:snd r:embed="rId2" name="voltage.wav"/>
      </p:stSnd>
    </p:sndAc>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 </a:t>
            </a:r>
            <a:r>
              <a:rPr lang="en-US" b="1" dirty="0" smtClean="0"/>
              <a:t>Grammar and Mechanics: Additional Punctuation Marks </a:t>
            </a:r>
            <a:endParaRPr lang="es-PR" dirty="0"/>
          </a:p>
        </p:txBody>
      </p:sp>
      <p:sp>
        <p:nvSpPr>
          <p:cNvPr id="3" name="Content Placeholder 2"/>
          <p:cNvSpPr>
            <a:spLocks noGrp="1"/>
          </p:cNvSpPr>
          <p:nvPr>
            <p:ph sz="quarter" idx="1"/>
          </p:nvPr>
        </p:nvSpPr>
        <p:spPr>
          <a:xfrm>
            <a:off x="457200" y="1600200"/>
            <a:ext cx="8229600" cy="4876800"/>
          </a:xfrm>
        </p:spPr>
        <p:txBody>
          <a:bodyPr/>
          <a:lstStyle/>
          <a:p>
            <a:endParaRPr lang="es-PR" dirty="0" smtClean="0"/>
          </a:p>
          <a:p>
            <a:r>
              <a:rPr lang="es-PR" dirty="0" smtClean="0"/>
              <a:t> </a:t>
            </a:r>
            <a:r>
              <a:rPr lang="es-PR" b="1" i="1" dirty="0" err="1" smtClean="0"/>
              <a:t>Periods</a:t>
            </a:r>
            <a:r>
              <a:rPr lang="es-PR" b="1" i="1" dirty="0" smtClean="0"/>
              <a:t> </a:t>
            </a:r>
          </a:p>
          <a:p>
            <a:r>
              <a:rPr lang="en-US" dirty="0" smtClean="0"/>
              <a:t>1. Periods are used to complete statements. </a:t>
            </a:r>
          </a:p>
          <a:p>
            <a:r>
              <a:rPr lang="en-US" dirty="0" smtClean="0"/>
              <a:t>2. If the last word in a sentence (such as </a:t>
            </a:r>
            <a:r>
              <a:rPr lang="en-US" i="1" dirty="0" smtClean="0"/>
              <a:t>etc.) ends with a period, </a:t>
            </a:r>
            <a:r>
              <a:rPr lang="en-US" b="1" i="1" dirty="0" smtClean="0"/>
              <a:t>do not add an additional period to the end of the sentence. </a:t>
            </a:r>
          </a:p>
          <a:p>
            <a:r>
              <a:rPr lang="en-US" dirty="0" smtClean="0"/>
              <a:t>3. Periods may be used after indirect questions. </a:t>
            </a:r>
          </a:p>
          <a:p>
            <a:endParaRPr lang="es-PR" dirty="0"/>
          </a:p>
        </p:txBody>
      </p:sp>
    </p:spTree>
  </p:cSld>
  <p:clrMapOvr>
    <a:masterClrMapping/>
  </p:clrMapOvr>
  <p:transition spd="slow">
    <p:wipe/>
    <p:sndAc>
      <p:stSnd>
        <p:snd r:embed="rId2" name="arrow.wav"/>
      </p:stSnd>
    </p:sndAc>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Additional Punctuation Marks</a:t>
            </a:r>
            <a:endParaRPr lang="es-PR" dirty="0"/>
          </a:p>
        </p:txBody>
      </p:sp>
      <p:sp>
        <p:nvSpPr>
          <p:cNvPr id="3" name="Content Placeholder 2"/>
          <p:cNvSpPr>
            <a:spLocks noGrp="1"/>
          </p:cNvSpPr>
          <p:nvPr>
            <p:ph sz="quarter" idx="1"/>
          </p:nvPr>
        </p:nvSpPr>
        <p:spPr>
          <a:xfrm>
            <a:off x="457200" y="1600200"/>
            <a:ext cx="8229600" cy="4724400"/>
          </a:xfrm>
        </p:spPr>
        <p:txBody>
          <a:bodyPr>
            <a:normAutofit lnSpcReduction="10000"/>
          </a:bodyPr>
          <a:lstStyle/>
          <a:p>
            <a:endParaRPr lang="es-PR" dirty="0" smtClean="0"/>
          </a:p>
          <a:p>
            <a:r>
              <a:rPr lang="es-PR" dirty="0" smtClean="0"/>
              <a:t> </a:t>
            </a:r>
            <a:r>
              <a:rPr lang="es-PR" b="1" i="1" dirty="0" err="1" smtClean="0"/>
              <a:t>Ellipsis</a:t>
            </a:r>
            <a:r>
              <a:rPr lang="es-PR" b="1" i="1" dirty="0" smtClean="0"/>
              <a:t> </a:t>
            </a:r>
          </a:p>
          <a:p>
            <a:r>
              <a:rPr lang="en-US" dirty="0" smtClean="0"/>
              <a:t>Ellipsis marks are used when omitting a word, phrase, or line. The three dot method (…) is the most appropriate way to use an ellipsis. </a:t>
            </a:r>
          </a:p>
          <a:p>
            <a:r>
              <a:rPr lang="en-US" dirty="0" smtClean="0"/>
              <a:t>1. Use a three dot ellipsis when an omission occurs in the middle of a sentence or between sentences. </a:t>
            </a:r>
          </a:p>
          <a:p>
            <a:r>
              <a:rPr lang="en-US" dirty="0" smtClean="0"/>
              <a:t>2. When omitting one or more paragraphs in a long quotation, use an ellipsis mark after the final punctuation mark of the first paragraph. </a:t>
            </a:r>
          </a:p>
          <a:p>
            <a:endParaRPr lang="es-PR" dirty="0"/>
          </a:p>
        </p:txBody>
      </p:sp>
    </p:spTree>
  </p:cSld>
  <p:clrMapOvr>
    <a:masterClrMapping/>
  </p:clrMapOvr>
  <p:transition spd="slow">
    <p:split dir="in"/>
    <p:sndAc>
      <p:stSnd>
        <p:snd r:embed="rId2" name="breeze.wav"/>
      </p:stSnd>
    </p:sndAc>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Additional Punctuation Marks</a:t>
            </a:r>
            <a:endParaRPr lang="es-PR" dirty="0"/>
          </a:p>
        </p:txBody>
      </p:sp>
      <p:sp>
        <p:nvSpPr>
          <p:cNvPr id="3" name="Content Placeholder 2"/>
          <p:cNvSpPr>
            <a:spLocks noGrp="1"/>
          </p:cNvSpPr>
          <p:nvPr>
            <p:ph sz="quarter" idx="1"/>
          </p:nvPr>
        </p:nvSpPr>
        <p:spPr/>
        <p:txBody>
          <a:bodyPr/>
          <a:lstStyle/>
          <a:p>
            <a:endParaRPr lang="es-PR" dirty="0" smtClean="0"/>
          </a:p>
          <a:p>
            <a:r>
              <a:rPr lang="es-PR" dirty="0" smtClean="0"/>
              <a:t> </a:t>
            </a:r>
            <a:r>
              <a:rPr lang="es-PR" b="1" i="1" dirty="0" err="1" smtClean="0"/>
              <a:t>Exclamation</a:t>
            </a:r>
            <a:r>
              <a:rPr lang="es-PR" b="1" i="1" dirty="0" smtClean="0"/>
              <a:t> </a:t>
            </a:r>
            <a:r>
              <a:rPr lang="es-PR" b="1" i="1" dirty="0" err="1" smtClean="0"/>
              <a:t>Points</a:t>
            </a:r>
            <a:r>
              <a:rPr lang="es-PR" b="1" i="1" dirty="0" smtClean="0"/>
              <a:t> </a:t>
            </a:r>
          </a:p>
          <a:p>
            <a:r>
              <a:rPr lang="en-US" dirty="0" smtClean="0"/>
              <a:t>Exclamation points are used to express surprise or emphasize a point. </a:t>
            </a:r>
            <a:r>
              <a:rPr lang="en-US" b="1" dirty="0" smtClean="0"/>
              <a:t>Do not use this punctuation mark when writing anything formal. </a:t>
            </a:r>
            <a:endParaRPr lang="es-PR" dirty="0"/>
          </a:p>
        </p:txBody>
      </p:sp>
    </p:spTree>
  </p:cSld>
  <p:clrMapOvr>
    <a:masterClrMapping/>
  </p:clrMapOvr>
  <p:transition spd="slow">
    <p:pull/>
    <p:sndAc>
      <p:stSnd>
        <p:snd r:embed="rId2" name="cashreg.wav"/>
      </p:stSnd>
    </p:sndAc>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Additional Punctuation Marks</a:t>
            </a:r>
            <a:endParaRPr lang="es-PR" dirty="0"/>
          </a:p>
        </p:txBody>
      </p:sp>
      <p:sp>
        <p:nvSpPr>
          <p:cNvPr id="3" name="Content Placeholder 2"/>
          <p:cNvSpPr>
            <a:spLocks noGrp="1"/>
          </p:cNvSpPr>
          <p:nvPr>
            <p:ph sz="quarter" idx="1"/>
          </p:nvPr>
        </p:nvSpPr>
        <p:spPr/>
        <p:txBody>
          <a:bodyPr>
            <a:normAutofit fontScale="77500" lnSpcReduction="20000"/>
          </a:bodyPr>
          <a:lstStyle/>
          <a:p>
            <a:endParaRPr lang="es-PR" dirty="0" smtClean="0"/>
          </a:p>
          <a:p>
            <a:r>
              <a:rPr lang="es-PR" dirty="0" smtClean="0"/>
              <a:t> </a:t>
            </a:r>
            <a:r>
              <a:rPr lang="es-PR" b="1" i="1" dirty="0" err="1" smtClean="0"/>
              <a:t>Quotation</a:t>
            </a:r>
            <a:r>
              <a:rPr lang="es-PR" b="1" i="1" dirty="0" smtClean="0"/>
              <a:t> Marks </a:t>
            </a:r>
          </a:p>
          <a:p>
            <a:r>
              <a:rPr lang="en-US" dirty="0" smtClean="0"/>
              <a:t>1. Periods and commas belong </a:t>
            </a:r>
            <a:r>
              <a:rPr lang="en-US" b="1" dirty="0" smtClean="0"/>
              <a:t>inside single quotation marks. </a:t>
            </a:r>
          </a:p>
          <a:p>
            <a:r>
              <a:rPr lang="en-US" dirty="0" smtClean="0"/>
              <a:t>2. When a question is quoted, the question mark belongs </a:t>
            </a:r>
            <a:r>
              <a:rPr lang="en-US" b="1" dirty="0" smtClean="0"/>
              <a:t>inside the quotation marks. If a question is being asked and a quote is within a question, the question marks belong outside of the quotation. </a:t>
            </a:r>
          </a:p>
          <a:p>
            <a:r>
              <a:rPr lang="en-US" dirty="0" smtClean="0"/>
              <a:t>3. Single quotation marks should be used for quotes within quotes. Ending punctuation should be placed </a:t>
            </a:r>
            <a:r>
              <a:rPr lang="en-US" b="1" dirty="0" smtClean="0"/>
              <a:t>within the quotation marks. </a:t>
            </a:r>
          </a:p>
          <a:p>
            <a:r>
              <a:rPr lang="en-US" dirty="0" smtClean="0"/>
              <a:t>4. Quotation marks are used to set off direct questions. </a:t>
            </a:r>
          </a:p>
          <a:p>
            <a:r>
              <a:rPr lang="en-US" dirty="0" smtClean="0"/>
              <a:t>5. Quotation marks </a:t>
            </a:r>
            <a:r>
              <a:rPr lang="en-US" b="1" dirty="0" smtClean="0"/>
              <a:t>should not be used when a quote is more than three lines in length. </a:t>
            </a:r>
          </a:p>
          <a:p>
            <a:r>
              <a:rPr lang="en-US" dirty="0" smtClean="0"/>
              <a:t>6. The word “[sic]” should be used when a quote has a spelling or grammar mistake or has presented information in a confusing way. </a:t>
            </a:r>
          </a:p>
          <a:p>
            <a:endParaRPr lang="es-PR" dirty="0"/>
          </a:p>
        </p:txBody>
      </p:sp>
    </p:spTree>
  </p:cSld>
  <p:clrMapOvr>
    <a:masterClrMapping/>
  </p:clrMapOvr>
  <p:transition spd="slow">
    <p:plus/>
    <p:sndAc>
      <p:stSnd>
        <p:snd r:embed="rId2" name="breeze.wav"/>
      </p:stSnd>
    </p:sndAc>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Additional Punctuation Marks</a:t>
            </a:r>
            <a:endParaRPr lang="es-PR" dirty="0"/>
          </a:p>
        </p:txBody>
      </p:sp>
      <p:sp>
        <p:nvSpPr>
          <p:cNvPr id="3" name="Content Placeholder 2"/>
          <p:cNvSpPr>
            <a:spLocks noGrp="1"/>
          </p:cNvSpPr>
          <p:nvPr>
            <p:ph sz="quarter" idx="1"/>
          </p:nvPr>
        </p:nvSpPr>
        <p:spPr/>
        <p:txBody>
          <a:bodyPr>
            <a:normAutofit fontScale="92500" lnSpcReduction="10000"/>
          </a:bodyPr>
          <a:lstStyle/>
          <a:p>
            <a:endParaRPr lang="es-PR" dirty="0" smtClean="0"/>
          </a:p>
          <a:p>
            <a:r>
              <a:rPr lang="es-PR" dirty="0" smtClean="0"/>
              <a:t> </a:t>
            </a:r>
            <a:r>
              <a:rPr lang="es-PR" b="1" i="1" dirty="0" err="1" smtClean="0"/>
              <a:t>Apostrophes</a:t>
            </a:r>
            <a:r>
              <a:rPr lang="es-PR" b="1" i="1" dirty="0" smtClean="0"/>
              <a:t> </a:t>
            </a:r>
          </a:p>
          <a:p>
            <a:r>
              <a:rPr lang="en-US" dirty="0" smtClean="0"/>
              <a:t>1. Apostrophes are used when creating a contraction. </a:t>
            </a:r>
          </a:p>
          <a:p>
            <a:r>
              <a:rPr lang="en-US" dirty="0" smtClean="0"/>
              <a:t>2. Apostrophes show possession and should be used before an </a:t>
            </a:r>
            <a:r>
              <a:rPr lang="en-US" i="1" dirty="0" smtClean="0"/>
              <a:t>s. </a:t>
            </a:r>
          </a:p>
          <a:p>
            <a:r>
              <a:rPr lang="en-US" dirty="0" smtClean="0"/>
              <a:t>3. Apostrophes are used where the noun that should follow is implied. </a:t>
            </a:r>
          </a:p>
          <a:p>
            <a:r>
              <a:rPr lang="en-US" dirty="0" smtClean="0"/>
              <a:t>4. Apostrophes show plural possession. The noun should be pluralized and then the apostrophe should be used. </a:t>
            </a:r>
          </a:p>
          <a:p>
            <a:r>
              <a:rPr lang="en-US" dirty="0" smtClean="0"/>
              <a:t>5. Never use an apostrophe for a plural name. </a:t>
            </a:r>
          </a:p>
          <a:p>
            <a:endParaRPr lang="es-PR" dirty="0"/>
          </a:p>
        </p:txBody>
      </p:sp>
    </p:spTree>
  </p:cSld>
  <p:clrMapOvr>
    <a:masterClrMapping/>
  </p:clrMapOvr>
  <p:transition spd="slow">
    <p:wipe/>
    <p:sndAc>
      <p:stSnd>
        <p:snd r:embed="rId2" name="cashreg.wav"/>
      </p:stSnd>
    </p:sndAc>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Have fun and learn… </a:t>
            </a:r>
            <a:endParaRPr lang="es-PR" dirty="0"/>
          </a:p>
        </p:txBody>
      </p:sp>
      <p:pic>
        <p:nvPicPr>
          <p:cNvPr id="4" name="Content Placeholder 3" descr="practice.jpg"/>
          <p:cNvPicPr>
            <a:picLocks noGrp="1" noChangeAspect="1"/>
          </p:cNvPicPr>
          <p:nvPr>
            <p:ph sz="quarter" idx="1"/>
          </p:nvPr>
        </p:nvPicPr>
        <p:blipFill>
          <a:blip r:embed="rId3" cstate="print"/>
          <a:stretch>
            <a:fillRect/>
          </a:stretch>
        </p:blipFill>
        <p:spPr>
          <a:xfrm>
            <a:off x="3124200" y="2133600"/>
            <a:ext cx="3124200" cy="3733800"/>
          </a:xfrm>
          <a:prstGeom prst="rect">
            <a:avLst/>
          </a:prstGeom>
          <a:ln>
            <a:noFill/>
          </a:ln>
          <a:effectLst>
            <a:outerShdw blurRad="292100" dist="139700" dir="2700000" algn="tl" rotWithShape="0">
              <a:srgbClr val="333333">
                <a:alpha val="65000"/>
              </a:srgbClr>
            </a:outerShdw>
          </a:effectLst>
        </p:spPr>
      </p:pic>
    </p:spTree>
  </p:cSld>
  <p:clrMapOvr>
    <a:masterClrMapping/>
  </p:clrMapOvr>
  <p:transition spd="slow">
    <p:newsflash/>
    <p:sndAc>
      <p:stSnd>
        <p:snd r:embed="rId2" name="bomb.wav"/>
      </p:stSnd>
    </p:sndAc>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Capitalization Cont.</a:t>
            </a:r>
            <a:endParaRPr lang="en-US" dirty="0"/>
          </a:p>
        </p:txBody>
      </p:sp>
      <p:sp>
        <p:nvSpPr>
          <p:cNvPr id="3" name="Content Placeholder 2"/>
          <p:cNvSpPr>
            <a:spLocks noGrp="1"/>
          </p:cNvSpPr>
          <p:nvPr>
            <p:ph sz="quarter" idx="1"/>
          </p:nvPr>
        </p:nvSpPr>
        <p:spPr/>
        <p:txBody>
          <a:bodyPr>
            <a:normAutofit fontScale="85000" lnSpcReduction="20000"/>
          </a:bodyPr>
          <a:lstStyle/>
          <a:p>
            <a:pPr>
              <a:buNone/>
            </a:pPr>
            <a:r>
              <a:rPr lang="es-PR" dirty="0" smtClean="0"/>
              <a:t> </a:t>
            </a:r>
            <a:endParaRPr lang="es-PR" dirty="0"/>
          </a:p>
          <a:p>
            <a:r>
              <a:rPr lang="en-US" sz="3100" dirty="0">
                <a:latin typeface="Times New Roman" pitchFamily="18" charset="0"/>
                <a:cs typeface="Times New Roman" pitchFamily="18" charset="0"/>
              </a:rPr>
              <a:t>9. Capitalize the first letters of adjectives that are made from the names of people and places. </a:t>
            </a:r>
          </a:p>
          <a:p>
            <a:r>
              <a:rPr lang="en-US" sz="3100" dirty="0">
                <a:latin typeface="Times New Roman" pitchFamily="18" charset="0"/>
                <a:cs typeface="Times New Roman" pitchFamily="18" charset="0"/>
              </a:rPr>
              <a:t>10. Always capitalize words in the title of a publication unless they are small (e.g. </a:t>
            </a:r>
            <a:r>
              <a:rPr lang="en-US" sz="3100" i="1" dirty="0">
                <a:latin typeface="Times New Roman" pitchFamily="18" charset="0"/>
                <a:cs typeface="Times New Roman" pitchFamily="18" charset="0"/>
              </a:rPr>
              <a:t>a, an, the). </a:t>
            </a:r>
          </a:p>
          <a:p>
            <a:r>
              <a:rPr lang="en-US" sz="3100" dirty="0">
                <a:latin typeface="Times New Roman" pitchFamily="18" charset="0"/>
                <a:cs typeface="Times New Roman" pitchFamily="18" charset="0"/>
              </a:rPr>
              <a:t>11. Do not capitalize the names of seasons. </a:t>
            </a:r>
          </a:p>
          <a:p>
            <a:r>
              <a:rPr lang="en-US" sz="3100" dirty="0">
                <a:latin typeface="Times New Roman" pitchFamily="18" charset="0"/>
                <a:cs typeface="Times New Roman" pitchFamily="18" charset="0"/>
              </a:rPr>
              <a:t>12. Capitalize the first letter of the names on months and days of the week. </a:t>
            </a:r>
          </a:p>
          <a:p>
            <a:r>
              <a:rPr lang="en-US" sz="3100" dirty="0">
                <a:latin typeface="Times New Roman" pitchFamily="18" charset="0"/>
                <a:cs typeface="Times New Roman" pitchFamily="18" charset="0"/>
              </a:rPr>
              <a:t>13. Capitalize the first letter of directions when they are used to designate actual places. </a:t>
            </a:r>
          </a:p>
          <a:p>
            <a:r>
              <a:rPr lang="en-US" sz="3100" dirty="0">
                <a:latin typeface="Times New Roman" pitchFamily="18" charset="0"/>
                <a:cs typeface="Times New Roman" pitchFamily="18" charset="0"/>
              </a:rPr>
              <a:t>14. Capitalize the first word of a salutation and a complimentary close. </a:t>
            </a:r>
          </a:p>
          <a:p>
            <a:endParaRPr lang="es-PR" dirty="0"/>
          </a:p>
        </p:txBody>
      </p:sp>
    </p:spTree>
  </p:cSld>
  <p:clrMapOvr>
    <a:masterClrMapping/>
  </p:clrMapOvr>
  <p:transition spd="slow">
    <p:pull dir="ru"/>
    <p:sndAc>
      <p:stSnd>
        <p:snd r:embed="rId2" name="arrow.wav"/>
      </p:stSnd>
    </p:sndAc>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Grammar and Mechanics: Capitalization Cont.</a:t>
            </a:r>
            <a:endParaRPr lang="es-PR" dirty="0"/>
          </a:p>
        </p:txBody>
      </p:sp>
      <p:sp>
        <p:nvSpPr>
          <p:cNvPr id="3" name="Content Placeholder 2"/>
          <p:cNvSpPr>
            <a:spLocks noGrp="1"/>
          </p:cNvSpPr>
          <p:nvPr>
            <p:ph sz="quarter" idx="1"/>
          </p:nvPr>
        </p:nvSpPr>
        <p:spPr/>
        <p:txBody>
          <a:bodyPr/>
          <a:lstStyle/>
          <a:p>
            <a:pPr>
              <a:buNone/>
            </a:pPr>
            <a:r>
              <a:rPr lang="es-PR" dirty="0" smtClean="0"/>
              <a:t> </a:t>
            </a:r>
            <a:endParaRPr lang="es-PR" dirty="0"/>
          </a:p>
          <a:p>
            <a:r>
              <a:rPr lang="en-US" dirty="0"/>
              <a:t>15. Capitalize the words derived from proper nouns. </a:t>
            </a:r>
          </a:p>
          <a:p>
            <a:r>
              <a:rPr lang="en-US" dirty="0"/>
              <a:t>16. Capitalize the names of languages, races, nationalities, and religions. </a:t>
            </a:r>
          </a:p>
          <a:p>
            <a:r>
              <a:rPr lang="en-US" dirty="0"/>
              <a:t>17. After a sentence ending with a colon, do not capitalize the first word if it begins a list. </a:t>
            </a:r>
          </a:p>
          <a:p>
            <a:endParaRPr lang="es-PR" dirty="0"/>
          </a:p>
        </p:txBody>
      </p:sp>
    </p:spTree>
  </p:cSld>
  <p:clrMapOvr>
    <a:masterClrMapping/>
  </p:clrMapOvr>
  <p:transition spd="slow">
    <p:dissolve/>
    <p:sndAc>
      <p:stSnd>
        <p:snd r:embed="rId2" name="breeze.wav"/>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s-PR" dirty="0" smtClean="0"/>
              <a:t> </a:t>
            </a:r>
            <a:r>
              <a:rPr lang="en-US" b="1" dirty="0" smtClean="0"/>
              <a:t>Comma Rules </a:t>
            </a:r>
            <a:endParaRPr lang="en-US" dirty="0"/>
          </a:p>
        </p:txBody>
      </p:sp>
      <p:sp>
        <p:nvSpPr>
          <p:cNvPr id="3" name="Content Placeholder 2"/>
          <p:cNvSpPr>
            <a:spLocks noGrp="1"/>
          </p:cNvSpPr>
          <p:nvPr>
            <p:ph sz="quarter" idx="1"/>
          </p:nvPr>
        </p:nvSpPr>
        <p:spPr/>
        <p:txBody>
          <a:bodyPr>
            <a:normAutofit fontScale="92500"/>
          </a:bodyPr>
          <a:lstStyle/>
          <a:p>
            <a:r>
              <a:rPr lang="es-PR" dirty="0" smtClean="0"/>
              <a:t> </a:t>
            </a:r>
            <a:r>
              <a:rPr lang="es-PR" b="1" dirty="0" err="1"/>
              <a:t>Compound</a:t>
            </a:r>
            <a:r>
              <a:rPr lang="es-PR" b="1" dirty="0"/>
              <a:t> </a:t>
            </a:r>
            <a:r>
              <a:rPr lang="es-PR" b="1" dirty="0" err="1"/>
              <a:t>Sentences</a:t>
            </a:r>
            <a:r>
              <a:rPr lang="es-PR" b="1" dirty="0"/>
              <a:t> </a:t>
            </a:r>
          </a:p>
          <a:p>
            <a:r>
              <a:rPr lang="en-US" dirty="0"/>
              <a:t>Simply put, a compound sentence is one sentence compounded—which, of course, means at least two sentences. (Remember: there will be two subjects and two verbs, or action words, in one complete thought.) Two or more sentences are held together by </a:t>
            </a:r>
            <a:r>
              <a:rPr lang="en-US" i="1" dirty="0"/>
              <a:t>and, but, or, nor, for, so, or yet to form a compound sentence. Put a comma before these little words that connect the sentences. These words are called conjunctions, because they conjoin the two sentences. </a:t>
            </a:r>
            <a:endParaRPr lang="es-PR" dirty="0"/>
          </a:p>
        </p:txBody>
      </p:sp>
    </p:spTree>
  </p:cSld>
  <p:clrMapOvr>
    <a:masterClrMapping/>
  </p:clrMapOvr>
  <p:transition spd="slow">
    <p:wipe/>
    <p:sndAc>
      <p:stSnd>
        <p:snd r:embed="rId2" name="camera.wav"/>
      </p:stSnd>
    </p:sndAc>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Comma Rules Cont.</a:t>
            </a:r>
            <a:endParaRPr lang="es-PR" dirty="0"/>
          </a:p>
        </p:txBody>
      </p:sp>
      <p:sp>
        <p:nvSpPr>
          <p:cNvPr id="3" name="Content Placeholder 2"/>
          <p:cNvSpPr>
            <a:spLocks noGrp="1"/>
          </p:cNvSpPr>
          <p:nvPr>
            <p:ph sz="quarter" idx="1"/>
          </p:nvPr>
        </p:nvSpPr>
        <p:spPr/>
        <p:txBody>
          <a:bodyPr>
            <a:normAutofit fontScale="92500"/>
          </a:bodyPr>
          <a:lstStyle/>
          <a:p>
            <a:endParaRPr lang="es-PR" dirty="0"/>
          </a:p>
          <a:p>
            <a:r>
              <a:rPr lang="es-PR" dirty="0"/>
              <a:t> </a:t>
            </a:r>
            <a:r>
              <a:rPr lang="es-PR" b="1" i="1" dirty="0" err="1"/>
              <a:t>Examples</a:t>
            </a:r>
            <a:r>
              <a:rPr lang="es-PR" b="1" i="1" dirty="0"/>
              <a:t>: </a:t>
            </a:r>
          </a:p>
          <a:p>
            <a:r>
              <a:rPr lang="en-US" dirty="0" smtClean="0"/>
              <a:t> </a:t>
            </a:r>
            <a:r>
              <a:rPr lang="en-US" dirty="0"/>
              <a:t>I am going to bed now, and I plan to read this book. </a:t>
            </a:r>
          </a:p>
          <a:p>
            <a:r>
              <a:rPr lang="en-US" dirty="0" smtClean="0"/>
              <a:t>She </a:t>
            </a:r>
            <a:r>
              <a:rPr lang="en-US" dirty="0"/>
              <a:t>did not eat the cookies, nor did she eat the candy. </a:t>
            </a:r>
          </a:p>
          <a:p>
            <a:r>
              <a:rPr lang="en-US" dirty="0" smtClean="0"/>
              <a:t>Paul </a:t>
            </a:r>
            <a:r>
              <a:rPr lang="en-US" dirty="0"/>
              <a:t>is going to the movie, but John is not going, so I will pick Paul up. </a:t>
            </a:r>
          </a:p>
          <a:p>
            <a:r>
              <a:rPr lang="en-US" dirty="0" smtClean="0"/>
              <a:t>Did </a:t>
            </a:r>
            <a:r>
              <a:rPr lang="en-US" dirty="0"/>
              <a:t>Mom come to the ball game, or did Dad come alone? </a:t>
            </a:r>
          </a:p>
          <a:p>
            <a:endParaRPr lang="es-PR" dirty="0"/>
          </a:p>
        </p:txBody>
      </p:sp>
    </p:spTree>
  </p:cSld>
  <p:clrMapOvr>
    <a:masterClrMapping/>
  </p:clrMapOvr>
  <p:transition spd="slow">
    <p:wipe dir="d"/>
    <p:sndAc>
      <p:stSnd>
        <p:snd r:embed="rId2" name="cashreg.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latin typeface="Times New Roman" pitchFamily="18" charset="0"/>
                <a:cs typeface="Times New Roman" pitchFamily="18" charset="0"/>
              </a:rPr>
              <a:t/>
            </a:r>
            <a:br>
              <a:rPr lang="en-US" b="1" dirty="0" smtClean="0">
                <a:latin typeface="Times New Roman" pitchFamily="18" charset="0"/>
                <a:cs typeface="Times New Roman" pitchFamily="18" charset="0"/>
              </a:rPr>
            </a:br>
            <a:r>
              <a:rPr lang="en-US" b="1" dirty="0" smtClean="0">
                <a:latin typeface="Times New Roman" pitchFamily="18" charset="0"/>
                <a:cs typeface="Times New Roman" pitchFamily="18" charset="0"/>
              </a:rPr>
              <a:t>Items </a:t>
            </a:r>
            <a:r>
              <a:rPr lang="en-US" b="1" dirty="0">
                <a:latin typeface="Times New Roman" pitchFamily="18" charset="0"/>
                <a:cs typeface="Times New Roman" pitchFamily="18" charset="0"/>
              </a:rPr>
              <a:t>in a Series </a:t>
            </a:r>
            <a:br>
              <a:rPr lang="en-US" b="1" dirty="0">
                <a:latin typeface="Times New Roman" pitchFamily="18" charset="0"/>
                <a:cs typeface="Times New Roman" pitchFamily="18" charset="0"/>
              </a:rPr>
            </a:br>
            <a:endParaRPr lang="es-PR" dirty="0"/>
          </a:p>
        </p:txBody>
      </p:sp>
      <p:sp>
        <p:nvSpPr>
          <p:cNvPr id="3" name="Content Placeholder 2"/>
          <p:cNvSpPr>
            <a:spLocks noGrp="1"/>
          </p:cNvSpPr>
          <p:nvPr>
            <p:ph sz="quarter" idx="1"/>
          </p:nvPr>
        </p:nvSpPr>
        <p:spPr>
          <a:xfrm>
            <a:off x="457200" y="1600200"/>
            <a:ext cx="8229600" cy="4876800"/>
          </a:xfrm>
        </p:spPr>
        <p:txBody>
          <a:bodyPr>
            <a:normAutofit fontScale="55000" lnSpcReduction="20000"/>
          </a:bodyPr>
          <a:lstStyle/>
          <a:p>
            <a:r>
              <a:rPr lang="en-US" sz="4400" dirty="0" smtClean="0">
                <a:latin typeface="Times New Roman" pitchFamily="18" charset="0"/>
                <a:cs typeface="Times New Roman" pitchFamily="18" charset="0"/>
              </a:rPr>
              <a:t>When </a:t>
            </a:r>
            <a:r>
              <a:rPr lang="en-US" sz="4400" dirty="0">
                <a:latin typeface="Times New Roman" pitchFamily="18" charset="0"/>
                <a:cs typeface="Times New Roman" pitchFamily="18" charset="0"/>
              </a:rPr>
              <a:t>you use three or more words in a series, put a comma after each word in the series. (I know, I know, your last teacher told you to put a comma after all the words in a series except the last. But we’re making this simple, right? You will never be wrong if you put a comma after every word in a series, and you might sometimes be wrong if you left the final comma out. So do it this way, okay?) </a:t>
            </a:r>
          </a:p>
          <a:p>
            <a:r>
              <a:rPr lang="es-PR" sz="4400" b="1" i="1" dirty="0" err="1">
                <a:latin typeface="Times New Roman" pitchFamily="18" charset="0"/>
                <a:cs typeface="Times New Roman" pitchFamily="18" charset="0"/>
              </a:rPr>
              <a:t>Examples</a:t>
            </a:r>
            <a:r>
              <a:rPr lang="es-PR" sz="4400" b="1" i="1" dirty="0">
                <a:latin typeface="Times New Roman" pitchFamily="18" charset="0"/>
                <a:cs typeface="Times New Roman" pitchFamily="18" charset="0"/>
              </a:rPr>
              <a:t>: </a:t>
            </a:r>
          </a:p>
          <a:p>
            <a:r>
              <a:rPr lang="en-US" sz="4400" dirty="0" smtClean="0">
                <a:latin typeface="Times New Roman" pitchFamily="18" charset="0"/>
                <a:cs typeface="Times New Roman" pitchFamily="18" charset="0"/>
              </a:rPr>
              <a:t>The </a:t>
            </a:r>
            <a:r>
              <a:rPr lang="en-US" sz="4400" dirty="0">
                <a:latin typeface="Times New Roman" pitchFamily="18" charset="0"/>
                <a:cs typeface="Times New Roman" pitchFamily="18" charset="0"/>
              </a:rPr>
              <a:t>vendor sells hot dogs, pretzels, hamburgers, and soft drinks. </a:t>
            </a:r>
          </a:p>
          <a:p>
            <a:r>
              <a:rPr lang="en-US" sz="4400" dirty="0" smtClean="0">
                <a:latin typeface="Times New Roman" pitchFamily="18" charset="0"/>
                <a:cs typeface="Times New Roman" pitchFamily="18" charset="0"/>
              </a:rPr>
              <a:t>For </a:t>
            </a:r>
            <a:r>
              <a:rPr lang="en-US" sz="4400" dirty="0">
                <a:latin typeface="Times New Roman" pitchFamily="18" charset="0"/>
                <a:cs typeface="Times New Roman" pitchFamily="18" charset="0"/>
              </a:rPr>
              <a:t>my birthday I got a sweater, a pair of gloves, a hat, and several other items. </a:t>
            </a:r>
          </a:p>
          <a:p>
            <a:r>
              <a:rPr lang="en-US" sz="4400" dirty="0" smtClean="0">
                <a:latin typeface="Times New Roman" pitchFamily="18" charset="0"/>
                <a:cs typeface="Times New Roman" pitchFamily="18" charset="0"/>
              </a:rPr>
              <a:t>It </a:t>
            </a:r>
            <a:r>
              <a:rPr lang="en-US" sz="4400" dirty="0">
                <a:latin typeface="Times New Roman" pitchFamily="18" charset="0"/>
                <a:cs typeface="Times New Roman" pitchFamily="18" charset="0"/>
              </a:rPr>
              <a:t>makes me wild, mad, crazy, and frustrated when teachers give contradictory instructions on where to place commas! </a:t>
            </a:r>
          </a:p>
          <a:p>
            <a:endParaRPr lang="es-PR" dirty="0"/>
          </a:p>
        </p:txBody>
      </p:sp>
    </p:spTree>
  </p:cSld>
  <p:clrMapOvr>
    <a:masterClrMapping/>
  </p:clrMapOvr>
  <p:transition spd="slow">
    <p:wheel spokes="8"/>
    <p:sndAc>
      <p:stSnd>
        <p:snd r:embed="rId2" name="chimes.wav"/>
      </p:stSnd>
    </p:sndAc>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t/>
            </a:r>
            <a:br>
              <a:rPr lang="en-US" b="1" dirty="0" smtClean="0"/>
            </a:br>
            <a:r>
              <a:rPr lang="en-US" b="1" dirty="0" smtClean="0"/>
              <a:t>Appositives </a:t>
            </a:r>
            <a:br>
              <a:rPr lang="en-US" b="1" dirty="0" smtClean="0"/>
            </a:br>
            <a:endParaRPr lang="es-PR" dirty="0"/>
          </a:p>
        </p:txBody>
      </p:sp>
      <p:sp>
        <p:nvSpPr>
          <p:cNvPr id="3" name="Content Placeholder 2"/>
          <p:cNvSpPr>
            <a:spLocks noGrp="1"/>
          </p:cNvSpPr>
          <p:nvPr>
            <p:ph sz="quarter" idx="1"/>
          </p:nvPr>
        </p:nvSpPr>
        <p:spPr/>
        <p:txBody>
          <a:bodyPr>
            <a:normAutofit fontScale="92500" lnSpcReduction="20000"/>
          </a:bodyPr>
          <a:lstStyle/>
          <a:p>
            <a:r>
              <a:rPr lang="en-US" dirty="0" smtClean="0"/>
              <a:t>The </a:t>
            </a:r>
            <a:r>
              <a:rPr lang="en-US" dirty="0"/>
              <a:t>word “appositive” means a “renaming” of a noun or a pronoun that has already been named. For example: Michael, my very best friend, lied to me (</a:t>
            </a:r>
            <a:r>
              <a:rPr lang="en-US" i="1" dirty="0"/>
              <a:t>My very best friend is an appositive, which renames Michael, and should be set off with commas.) </a:t>
            </a:r>
          </a:p>
          <a:p>
            <a:endParaRPr lang="es-PR" dirty="0"/>
          </a:p>
          <a:p>
            <a:r>
              <a:rPr lang="es-PR" b="1" i="1" dirty="0" err="1"/>
              <a:t>Examples</a:t>
            </a:r>
            <a:r>
              <a:rPr lang="es-PR" b="1" i="1" dirty="0"/>
              <a:t>: </a:t>
            </a:r>
          </a:p>
          <a:p>
            <a:r>
              <a:rPr lang="en-US" i="1" dirty="0" smtClean="0"/>
              <a:t>Pride </a:t>
            </a:r>
            <a:r>
              <a:rPr lang="en-US" i="1" dirty="0"/>
              <a:t>and Prejudice, a book by Jane Austen, is my favorite novel. </a:t>
            </a:r>
          </a:p>
          <a:p>
            <a:r>
              <a:rPr lang="en-US" dirty="0" smtClean="0"/>
              <a:t>Houston</a:t>
            </a:r>
            <a:r>
              <a:rPr lang="en-US" dirty="0"/>
              <a:t>, the largest city in Texas, was named for Sam Houston. </a:t>
            </a:r>
          </a:p>
          <a:p>
            <a:endParaRPr lang="es-PR" dirty="0"/>
          </a:p>
        </p:txBody>
      </p:sp>
    </p:spTree>
  </p:cSld>
  <p:clrMapOvr>
    <a:masterClrMapping/>
  </p:clrMapOvr>
  <p:transition spd="slow">
    <p:split/>
    <p:sndAc>
      <p:stSnd>
        <p:snd r:embed="rId2" name="click.wav"/>
      </p:stSnd>
    </p:sndAc>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Complex Sentences </a:t>
            </a:r>
            <a:endParaRPr lang="en-US" dirty="0"/>
          </a:p>
        </p:txBody>
      </p:sp>
      <p:sp>
        <p:nvSpPr>
          <p:cNvPr id="3" name="Content Placeholder 2"/>
          <p:cNvSpPr>
            <a:spLocks noGrp="1"/>
          </p:cNvSpPr>
          <p:nvPr>
            <p:ph sz="quarter" idx="1"/>
          </p:nvPr>
        </p:nvSpPr>
        <p:spPr>
          <a:xfrm>
            <a:off x="457200" y="1600200"/>
            <a:ext cx="8229600" cy="4800600"/>
          </a:xfrm>
        </p:spPr>
        <p:txBody>
          <a:bodyPr>
            <a:normAutofit fontScale="92500" lnSpcReduction="20000"/>
          </a:bodyPr>
          <a:lstStyle/>
          <a:p>
            <a:endParaRPr lang="es-PR" dirty="0"/>
          </a:p>
          <a:p>
            <a:r>
              <a:rPr lang="en-US" dirty="0"/>
              <a:t> These sentences contain one complete sentence and at least one fragment—or part—of a sentence. </a:t>
            </a:r>
            <a:r>
              <a:rPr lang="en-US" i="1" dirty="0"/>
              <a:t>Do not separate these parts with a comma. </a:t>
            </a:r>
            <a:endParaRPr lang="en-US" i="1" dirty="0" smtClean="0"/>
          </a:p>
          <a:p>
            <a:endParaRPr lang="en-US" b="1" i="1" dirty="0"/>
          </a:p>
          <a:p>
            <a:r>
              <a:rPr lang="es-PR" b="1" i="1" dirty="0" err="1" smtClean="0"/>
              <a:t>Examples</a:t>
            </a:r>
            <a:r>
              <a:rPr lang="es-PR" b="1" i="1" dirty="0"/>
              <a:t>: </a:t>
            </a:r>
          </a:p>
          <a:p>
            <a:r>
              <a:rPr lang="en-US" dirty="0" smtClean="0"/>
              <a:t>She </a:t>
            </a:r>
            <a:r>
              <a:rPr lang="en-US" dirty="0"/>
              <a:t>did not eat the cookies or the candy that Deborah made for her. </a:t>
            </a:r>
          </a:p>
          <a:p>
            <a:r>
              <a:rPr lang="en-US" dirty="0" smtClean="0"/>
              <a:t>I </a:t>
            </a:r>
            <a:r>
              <a:rPr lang="en-US" dirty="0"/>
              <a:t>am going to bed to read the book that Elizabeth wrote. </a:t>
            </a:r>
          </a:p>
          <a:p>
            <a:r>
              <a:rPr lang="en-US" dirty="0" smtClean="0"/>
              <a:t>Paul </a:t>
            </a:r>
            <a:r>
              <a:rPr lang="en-US" dirty="0"/>
              <a:t>is going to the movie and may not come home until late. </a:t>
            </a:r>
          </a:p>
          <a:p>
            <a:endParaRPr lang="es-PR" dirty="0"/>
          </a:p>
        </p:txBody>
      </p:sp>
    </p:spTree>
  </p:cSld>
  <p:clrMapOvr>
    <a:masterClrMapping/>
  </p:clrMapOvr>
  <p:transition spd="slow">
    <p:wedge/>
    <p:sndAc>
      <p:stSnd>
        <p:snd r:embed="rId2" name="coin.wav"/>
      </p:stSnd>
    </p:sndAc>
  </p:transition>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Median">
      <a:dk1>
        <a:sysClr val="windowText" lastClr="000000"/>
      </a:dk1>
      <a:lt1>
        <a:sysClr val="window" lastClr="FFFFFF"/>
      </a:lt1>
      <a:dk2>
        <a:srgbClr val="775F55"/>
      </a:dk2>
      <a:lt2>
        <a:srgbClr val="EBDDC3"/>
      </a:lt2>
      <a:accent1>
        <a:srgbClr val="94B6D2"/>
      </a:accent1>
      <a:accent2>
        <a:srgbClr val="DD8047"/>
      </a:accent2>
      <a:accent3>
        <a:srgbClr val="A5AB81"/>
      </a:accent3>
      <a:accent4>
        <a:srgbClr val="D8B25C"/>
      </a:accent4>
      <a:accent5>
        <a:srgbClr val="7BA79D"/>
      </a:accent5>
      <a:accent6>
        <a:srgbClr val="968C8C"/>
      </a:accent6>
      <a:hlink>
        <a:srgbClr val="F7B615"/>
      </a:hlink>
      <a:folHlink>
        <a:srgbClr val="704404"/>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Median</Template>
  <TotalTime>163</TotalTime>
  <Words>2098</Words>
  <Application>Microsoft Office PowerPoint</Application>
  <PresentationFormat>On-screen Show (4:3)</PresentationFormat>
  <Paragraphs>161</Paragraphs>
  <Slides>25</Slides>
  <Notes>0</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Median</vt:lpstr>
      <vt:lpstr>Punctuation Marks</vt:lpstr>
      <vt:lpstr>Grammar and Mechanics:  Capitalization </vt:lpstr>
      <vt:lpstr>Grammar and Mechanics: Capitalization Cont.</vt:lpstr>
      <vt:lpstr>Grammar and Mechanics: Capitalization Cont.</vt:lpstr>
      <vt:lpstr> Comma Rules </vt:lpstr>
      <vt:lpstr>Comma Rules Cont.</vt:lpstr>
      <vt:lpstr> Items in a Series  </vt:lpstr>
      <vt:lpstr> Appositives  </vt:lpstr>
      <vt:lpstr>Complex Sentences </vt:lpstr>
      <vt:lpstr>Compound-Complex Sentences </vt:lpstr>
      <vt:lpstr>Introductory Elements </vt:lpstr>
      <vt:lpstr>Necessary Elements </vt:lpstr>
      <vt:lpstr>Necessary Elements Cont.</vt:lpstr>
      <vt:lpstr>Slide 14</vt:lpstr>
      <vt:lpstr> Grammar and Mechanics: Question Marks </vt:lpstr>
      <vt:lpstr> Grammar and Mechanics: Semicolons </vt:lpstr>
      <vt:lpstr> Grammar and Mechanics: Colons </vt:lpstr>
      <vt:lpstr> Grammar and Mechanics: Hyphens </vt:lpstr>
      <vt:lpstr> Grammar and Mechanics: Dashes </vt:lpstr>
      <vt:lpstr> Grammar and Mechanics: Additional Punctuation Marks </vt:lpstr>
      <vt:lpstr>Grammar and Mechanics: Additional Punctuation Marks</vt:lpstr>
      <vt:lpstr>Grammar and Mechanics: Additional Punctuation Marks</vt:lpstr>
      <vt:lpstr>Grammar and Mechanics: Additional Punctuation Marks</vt:lpstr>
      <vt:lpstr>Grammar and Mechanics: Additional Punctuation Marks</vt:lpstr>
      <vt:lpstr>Have fun and learn…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Punctuation Marks</dc:title>
  <dc:creator>User</dc:creator>
  <cp:lastModifiedBy>User</cp:lastModifiedBy>
  <cp:revision>13</cp:revision>
  <dcterms:created xsi:type="dcterms:W3CDTF">2015-11-01T20:09:54Z</dcterms:created>
  <dcterms:modified xsi:type="dcterms:W3CDTF">2015-11-03T13:17:01Z</dcterms:modified>
</cp:coreProperties>
</file>